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Téma alapján készült stílus 1 – 6. jelölőszín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2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98B7B62-B2F8-8D00-09E4-C2E384E009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8681834B-00C9-9763-FEBB-5F0CAE7BF3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GB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C15943AA-B438-10AC-BD7F-E19292B9E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78F04-73D7-4658-9CF4-492D0649FFE7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0B7E9F02-AD50-A977-BBE6-397E1FA9E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5982A5C1-DE2E-98B1-A4E0-84D324AA9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AA89F-AA8C-498E-B243-5D1A12015A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2443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B02E15F-E80F-FF67-A74E-D2F1025A0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3F2D8112-C007-B280-332E-E1EF721665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AF409904-12A1-265E-1C30-D16CC951F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78F04-73D7-4658-9CF4-492D0649FFE7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4FD246BD-53EF-0C29-C30F-77423B984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B2E19B3E-45C6-5BA0-A3BD-7997057D2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AA89F-AA8C-498E-B243-5D1A12015A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1234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FFC4695C-DA1C-3C3A-7E84-384282B0EE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E410084B-FA7D-ED7B-C8B8-2FCC06394F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2FEDA60B-4D65-0C09-47D4-C3DF01792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78F04-73D7-4658-9CF4-492D0649FFE7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AE6040EF-39FC-1881-C2FE-0ED8A91CC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2A67FB64-54C6-0371-9983-8EC81382B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AA89F-AA8C-498E-B243-5D1A12015A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7545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F9C5790-F502-21E6-74A6-F6950B955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7E5CD31-BD4B-E03E-F1D0-4AB468E665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0F89D88E-D0CD-793F-6B72-7B88AFB94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78F04-73D7-4658-9CF4-492D0649FFE7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31D02C07-7445-74C5-8F3D-7BDAD9F12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5C8582B8-EEED-3A87-8AB3-46C5F60F2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AA89F-AA8C-498E-B243-5D1A12015A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1977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FB92562-D150-3849-EE21-F0EDA6882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42EC51E2-5033-4CB2-2EE6-52F2ACFC5F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B180FD54-5CE4-5565-08B9-01229F61B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78F04-73D7-4658-9CF4-492D0649FFE7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DB2551CA-830B-8B89-9D95-75315B146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DD9EF60E-2756-1620-EF97-525971DE5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AA89F-AA8C-498E-B243-5D1A12015A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97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8F62537-BD08-E55E-4DCE-270F1D5BA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8EF25C7-093A-E7FC-BE9C-22E0C50E8E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76AAF76C-996B-0E34-3131-2DF53F8D77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B4DF199B-A538-21F4-7AEA-3CBC4665F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78F04-73D7-4658-9CF4-492D0649FFE7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06C11757-FA1F-73D4-C436-80B22D1BD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55E125F1-A421-B1EF-F5AC-8C01DC77D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AA89F-AA8C-498E-B243-5D1A12015A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7108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03AAAFE-4F70-EBFB-16AF-0974CE2BD5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DABDD32A-CA3B-E937-84EE-26D82F2A78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EBB03582-C410-D295-2ECD-6864A63B4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67C3BCA2-1C26-45E9-49B1-E1F3E09ECB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1361F8B0-FD53-5A96-FC48-2E7436A35C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1390D25A-6287-7964-684E-CEFF318DA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78F04-73D7-4658-9CF4-492D0649FFE7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67B679F3-8CE7-D73C-7A33-E70A2563F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81123C46-128C-FA14-773F-BE7C485D9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AA89F-AA8C-498E-B243-5D1A12015A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2451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913C32B-239E-C95D-D999-98FB86A89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EDD65883-D5FB-7C54-8DBD-5B6140B2A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78F04-73D7-4658-9CF4-492D0649FFE7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59F68B62-7B5E-35E7-B620-AF4D121FE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8801F2BA-A47E-ABD6-3AF6-75F08B0DC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AA89F-AA8C-498E-B243-5D1A12015A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9622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FFB1CB02-0151-C8B5-BFBF-BFF4977DD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78F04-73D7-4658-9CF4-492D0649FFE7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8CC87596-EAE8-81EC-EA2D-B1951AE28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DE3320A6-A00C-7D75-9409-B73A824FD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AA89F-AA8C-498E-B243-5D1A12015A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23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9C27B25-C98D-67AD-4835-192009CB6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62595DFA-9818-8C75-331A-B02F911E06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19E6A9C0-46B1-1EEE-9ECD-EE0B953986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9530504D-E3BE-75BF-B355-A0B24AE89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78F04-73D7-4658-9CF4-492D0649FFE7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CD8A88E3-5EF7-4C40-EAB2-6DEFDCEB8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7BA92F48-285A-A9A4-658C-8E4F9585E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AA89F-AA8C-498E-B243-5D1A12015A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5328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689CBD4-8E0E-5FA0-95D0-9E2AF8E1E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05DFACBB-84CD-16BF-8A61-F2323D3E6C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DD544662-0A97-21D6-6EE4-D8E9C50EE1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C67C288C-5EB9-8912-9B4D-50264F668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78F04-73D7-4658-9CF4-492D0649FFE7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9101CF2C-4387-1F39-86F8-221374570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592F65C6-4C37-DE9C-0B10-C99D5EA2A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AA89F-AA8C-498E-B243-5D1A12015A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8471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35F86472-E495-0410-F7AD-BFDD8FFB5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EF6CD566-3522-EC18-CCBE-40E25CBE37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01196E36-7AE9-26DD-37E9-9A80FF78B0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78F04-73D7-4658-9CF4-492D0649FFE7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38A6277C-E8FF-CDA7-1855-409C153729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BDF6A002-F55F-46D3-4ED1-F83377BC75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AA89F-AA8C-498E-B243-5D1A12015A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4322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áblázat 3">
            <a:extLst>
              <a:ext uri="{FF2B5EF4-FFF2-40B4-BE49-F238E27FC236}">
                <a16:creationId xmlns:a16="http://schemas.microsoft.com/office/drawing/2014/main" id="{6370E316-B20C-2B5D-09EF-334F74D853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3956199"/>
              </p:ext>
            </p:extLst>
          </p:nvPr>
        </p:nvGraphicFramePr>
        <p:xfrm>
          <a:off x="405848" y="1154880"/>
          <a:ext cx="11380303" cy="5459280"/>
        </p:xfrm>
        <a:graphic>
          <a:graphicData uri="http://schemas.openxmlformats.org/drawingml/2006/table">
            <a:tbl>
              <a:tblPr/>
              <a:tblGrid>
                <a:gridCol w="639181">
                  <a:extLst>
                    <a:ext uri="{9D8B030D-6E8A-4147-A177-3AD203B41FA5}">
                      <a16:colId xmlns:a16="http://schemas.microsoft.com/office/drawing/2014/main" val="2760826784"/>
                    </a:ext>
                  </a:extLst>
                </a:gridCol>
                <a:gridCol w="2016578">
                  <a:extLst>
                    <a:ext uri="{9D8B030D-6E8A-4147-A177-3AD203B41FA5}">
                      <a16:colId xmlns:a16="http://schemas.microsoft.com/office/drawing/2014/main" val="560361228"/>
                    </a:ext>
                  </a:extLst>
                </a:gridCol>
                <a:gridCol w="3864310">
                  <a:extLst>
                    <a:ext uri="{9D8B030D-6E8A-4147-A177-3AD203B41FA5}">
                      <a16:colId xmlns:a16="http://schemas.microsoft.com/office/drawing/2014/main" val="2680839163"/>
                    </a:ext>
                  </a:extLst>
                </a:gridCol>
                <a:gridCol w="2705507">
                  <a:extLst>
                    <a:ext uri="{9D8B030D-6E8A-4147-A177-3AD203B41FA5}">
                      <a16:colId xmlns:a16="http://schemas.microsoft.com/office/drawing/2014/main" val="2602790381"/>
                    </a:ext>
                  </a:extLst>
                </a:gridCol>
                <a:gridCol w="2154727">
                  <a:extLst>
                    <a:ext uri="{9D8B030D-6E8A-4147-A177-3AD203B41FA5}">
                      <a16:colId xmlns:a16="http://schemas.microsoft.com/office/drawing/2014/main" val="2475613835"/>
                    </a:ext>
                  </a:extLst>
                </a:gridCol>
              </a:tblGrid>
              <a:tr h="510071">
                <a:tc>
                  <a:txBody>
                    <a:bodyPr/>
                    <a:lstStyle/>
                    <a:p>
                      <a:pPr rtl="0" fontAlgn="b"/>
                      <a:r>
                        <a:rPr lang="hu-HU" sz="1600" b="1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Sor-szám</a:t>
                      </a:r>
                    </a:p>
                  </a:txBody>
                  <a:tcPr marL="4629" marR="4629" marT="3086" marB="3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u-HU" sz="1600" b="1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Tervezett szakkör címe</a:t>
                      </a:r>
                    </a:p>
                  </a:txBody>
                  <a:tcPr marL="4629" marR="4629" marT="3086" marB="3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u-HU" sz="1600" b="1" noProof="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Téma</a:t>
                      </a:r>
                    </a:p>
                  </a:txBody>
                  <a:tcPr marL="4629" marR="4629" marT="3086" marB="3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hu-HU" sz="1600" b="1" noProof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rtl="0" fontAlgn="b"/>
                      <a:r>
                        <a:rPr lang="hu-HU" sz="1600" b="1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Műfaj és módszer</a:t>
                      </a:r>
                    </a:p>
                    <a:p>
                      <a:pPr rtl="0" fontAlgn="b"/>
                      <a:endParaRPr lang="hu-HU" sz="1600" b="1" noProof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629" marR="4629" marT="3086" marB="3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u-HU" sz="1600" b="1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Célcsoport, időtartam, időpont</a:t>
                      </a:r>
                    </a:p>
                  </a:txBody>
                  <a:tcPr marL="4629" marR="4629" marT="3086" marB="3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0471681"/>
                  </a:ext>
                </a:extLst>
              </a:tr>
              <a:tr h="1297117"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600" b="1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4629" marR="4629" marT="3086" marB="3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u-HU" sz="1600" b="1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Angol nyelvű matematika felkészítő külföldi (</a:t>
                      </a:r>
                      <a:r>
                        <a:rPr lang="hu-HU" sz="1600" b="1" noProof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</a:t>
                      </a:r>
                      <a:r>
                        <a:rPr lang="hu-HU" sz="1600" b="1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hu-HU" sz="1600" b="1" noProof="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hollandiai és brit</a:t>
                      </a:r>
                      <a:r>
                        <a:rPr lang="hu-HU" sz="1600" b="1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egyetemi felvételire</a:t>
                      </a:r>
                    </a:p>
                  </a:txBody>
                  <a:tcPr marL="4629" marR="4629" marT="3086" marB="3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u-HU" sz="16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Az OMPT-A angol nyelvű egyetemi felvételi vizsgán használt tematika („</a:t>
                      </a:r>
                      <a:r>
                        <a:rPr lang="hu-HU" sz="1600" noProof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Syllabus</a:t>
                      </a:r>
                      <a:r>
                        <a:rPr lang="hu-HU" sz="16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”) szerint haladva megismerkedünk a matematika angol szaknyelvével és egyetemi felvételi feladatokat oldunk meg. </a:t>
                      </a:r>
                      <a:endParaRPr lang="hu-HU" sz="1600" b="0" noProof="0" dirty="0">
                        <a:solidFill>
                          <a:srgbClr val="22222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629" marR="4629" marT="3086" marB="3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u-HU" sz="16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Angol nyelvű </a:t>
                      </a:r>
                      <a:r>
                        <a:rPr lang="hu-HU" sz="1600" noProof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slide</a:t>
                      </a:r>
                      <a:r>
                        <a:rPr lang="hu-HU" sz="16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-ok, kétnyelvű magyarázattal. Ismeretterjesztő videók vetítése, </a:t>
                      </a:r>
                      <a:r>
                        <a:rPr lang="hu-HU" sz="1600" noProof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interaktiv</a:t>
                      </a:r>
                      <a:r>
                        <a:rPr lang="hu-HU" sz="16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ábrák.</a:t>
                      </a:r>
                    </a:p>
                  </a:txBody>
                  <a:tcPr marL="4629" marR="4629" marT="3086" marB="3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téma iránt érdeklődő 12 és 11.  osztályosoknak. 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Heti 90 perc. 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 v K v Sze du.</a:t>
                      </a:r>
                    </a:p>
                  </a:txBody>
                  <a:tcPr marL="4629" marR="4629" marT="3086" marB="3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9371675"/>
                  </a:ext>
                </a:extLst>
              </a:tr>
              <a:tr h="1539324"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600" b="1" noProof="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4629" marR="4629" marT="3086" marB="3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u-HU" sz="1600" b="1" noProof="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Bevezetés a közgazdaságtanba  gimnazistáknak</a:t>
                      </a:r>
                    </a:p>
                  </a:txBody>
                  <a:tcPr marL="4629" marR="4629" marT="3086" marB="3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u-HU" sz="16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Alapvető fogalmak, összefüggések és modellek a </a:t>
                      </a:r>
                      <a:r>
                        <a:rPr lang="hu-HU" sz="1600" noProof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mikro</a:t>
                      </a:r>
                      <a:r>
                        <a:rPr lang="hu-HU" sz="16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és makroökonómiában. Kereslet-kínálat, árrugalmasság, határköltségek,  adók, támogatások, infláció, bruttó hazai termék, munkanélküliség, gazdasági válságok.</a:t>
                      </a:r>
                    </a:p>
                  </a:txBody>
                  <a:tcPr marL="4629" marR="4629" marT="3086" marB="3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u-HU" sz="16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Népszerű tudományos ismeretterjesztő foglalkozás sok ábrával, angol nyelvű </a:t>
                      </a:r>
                      <a:r>
                        <a:rPr lang="hu-HU" sz="1600" noProof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slide</a:t>
                      </a:r>
                      <a:r>
                        <a:rPr lang="hu-HU" sz="16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-okkal, angol és magyar magyarázattal.</a:t>
                      </a:r>
                    </a:p>
                  </a:txBody>
                  <a:tcPr marL="4629" marR="4629" marT="3086" marB="3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téma iránt érdeklődő 12 és 11 és 10.  osztályosoknak. 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Heti 90 perc. 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 v K v Sze du.</a:t>
                      </a:r>
                    </a:p>
                  </a:txBody>
                  <a:tcPr marL="4629" marR="4629" marT="3086" marB="3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5131983"/>
                  </a:ext>
                </a:extLst>
              </a:tr>
              <a:tr h="1302555"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600" b="1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4629" marR="4629" marT="3086" marB="3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u-HU" sz="1600" b="1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matematika közgazdasági, műszaki és biológiai alkalmazásai. </a:t>
                      </a:r>
                    </a:p>
                  </a:txBody>
                  <a:tcPr marL="4629" marR="4629" marT="3086" marB="3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u-HU" sz="16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Kamatszámítás, költségszámítás, játékelmélet, rejtjelezés, </a:t>
                      </a:r>
                      <a:r>
                        <a:rPr lang="hu-HU" sz="1600" noProof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közvéleménykutatás,hídépítés</a:t>
                      </a:r>
                      <a:r>
                        <a:rPr lang="hu-HU" sz="16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 gyógyszerek és szokások (pl. dohányzás) hatásvizsgálata, becsapós matematikai fejtörők.</a:t>
                      </a:r>
                    </a:p>
                  </a:txBody>
                  <a:tcPr marL="4629" marR="4629" marT="3086" marB="3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u-HU" sz="16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Népszerű tudományos ismeretterjesztő foglalkozás interaktív ábrákkal, angol nyelvű </a:t>
                      </a:r>
                      <a:r>
                        <a:rPr lang="hu-HU" sz="1600" noProof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slide</a:t>
                      </a:r>
                      <a:r>
                        <a:rPr lang="hu-HU" sz="16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-okkal, angol és magyar magyarázattal. Szórakoztató matematikai fejtörők.</a:t>
                      </a:r>
                    </a:p>
                  </a:txBody>
                  <a:tcPr marL="4629" marR="4629" marT="3086" marB="3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téma iránt érdeklődő 12. és 11 és 10. osztályosoknak. 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Heti 90 perc. 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 v K v Sze du.</a:t>
                      </a:r>
                    </a:p>
                  </a:txBody>
                  <a:tcPr marL="4629" marR="4629" marT="3086" marB="3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4412230"/>
                  </a:ext>
                </a:extLst>
              </a:tr>
            </a:tbl>
          </a:graphicData>
        </a:graphic>
      </p:graphicFrame>
      <p:sp>
        <p:nvSpPr>
          <p:cNvPr id="5" name="Szövegdoboz 4">
            <a:extLst>
              <a:ext uri="{FF2B5EF4-FFF2-40B4-BE49-F238E27FC236}">
                <a16:creationId xmlns:a16="http://schemas.microsoft.com/office/drawing/2014/main" id="{68081BE1-0A18-1902-978C-A433E1811644}"/>
              </a:ext>
            </a:extLst>
          </p:cNvPr>
          <p:cNvSpPr txBox="1"/>
          <p:nvPr/>
        </p:nvSpPr>
        <p:spPr>
          <a:xfrm>
            <a:off x="1371600" y="136907"/>
            <a:ext cx="9863958" cy="9541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hu-HU" sz="2400" b="1" noProof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tervezett matematikai és közgazdasági szakkörök áttekintése</a:t>
            </a:r>
          </a:p>
          <a:p>
            <a:pPr algn="ctr"/>
            <a:r>
              <a:rPr lang="hu-HU" sz="1600" b="1" dirty="0">
                <a:latin typeface="Arial" panose="020B0604020202020204" pitchFamily="34" charset="0"/>
                <a:cs typeface="Arial" panose="020B0604020202020204" pitchFamily="34" charset="0"/>
              </a:rPr>
              <a:t>Érdeklődés esetén ezeket a szakköröket indítja el és vezeti: Dr. Futó Péter.</a:t>
            </a:r>
          </a:p>
          <a:p>
            <a:pPr algn="ctr"/>
            <a:r>
              <a:rPr lang="hu-HU" sz="1600" b="1" dirty="0">
                <a:latin typeface="Arial" panose="020B0604020202020204" pitchFamily="34" charset="0"/>
                <a:cs typeface="Arial" panose="020B0604020202020204" pitchFamily="34" charset="0"/>
              </a:rPr>
              <a:t>Jelentkezés:  &lt;futo.peter@szli.hu&gt;</a:t>
            </a:r>
            <a:endParaRPr lang="en-GB" sz="1600" b="1" dirty="0"/>
          </a:p>
        </p:txBody>
      </p:sp>
    </p:spTree>
    <p:extLst>
      <p:ext uri="{BB962C8B-B14F-4D97-AF65-F5344CB8AC3E}">
        <p14:creationId xmlns:p14="http://schemas.microsoft.com/office/powerpoint/2010/main" val="4552327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277</Words>
  <Application>Microsoft Office PowerPoint</Application>
  <PresentationFormat>Szélesvásznú</PresentationFormat>
  <Paragraphs>30</Paragraphs>
  <Slides>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Office-téma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Futó Péter</dc:creator>
  <cp:lastModifiedBy>Futó Péter</cp:lastModifiedBy>
  <cp:revision>22</cp:revision>
  <dcterms:created xsi:type="dcterms:W3CDTF">2023-09-04T19:42:50Z</dcterms:created>
  <dcterms:modified xsi:type="dcterms:W3CDTF">2023-09-14T12:24:31Z</dcterms:modified>
</cp:coreProperties>
</file>