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279" r:id="rId3"/>
    <p:sldId id="269" r:id="rId4"/>
    <p:sldId id="259" r:id="rId5"/>
    <p:sldId id="257" r:id="rId6"/>
    <p:sldId id="258" r:id="rId7"/>
    <p:sldId id="298" r:id="rId8"/>
    <p:sldId id="278" r:id="rId9"/>
    <p:sldId id="299" r:id="rId10"/>
    <p:sldId id="263" r:id="rId11"/>
    <p:sldId id="294" r:id="rId12"/>
    <p:sldId id="264" r:id="rId13"/>
    <p:sldId id="300" r:id="rId14"/>
    <p:sldId id="265" r:id="rId15"/>
    <p:sldId id="266" r:id="rId16"/>
    <p:sldId id="296" r:id="rId17"/>
    <p:sldId id="271" r:id="rId18"/>
    <p:sldId id="280" r:id="rId19"/>
    <p:sldId id="272" r:id="rId20"/>
    <p:sldId id="281" r:id="rId21"/>
    <p:sldId id="282" r:id="rId22"/>
    <p:sldId id="283" r:id="rId23"/>
    <p:sldId id="284" r:id="rId24"/>
    <p:sldId id="287" r:id="rId25"/>
    <p:sldId id="301" r:id="rId26"/>
    <p:sldId id="285" r:id="rId27"/>
    <p:sldId id="288" r:id="rId28"/>
    <p:sldId id="277" r:id="rId29"/>
    <p:sldId id="286" r:id="rId30"/>
    <p:sldId id="276" r:id="rId31"/>
    <p:sldId id="289" r:id="rId32"/>
    <p:sldId id="302" r:id="rId33"/>
    <p:sldId id="304" r:id="rId3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Munka1!$B$48</c:f>
              <c:strCache>
                <c:ptCount val="1"/>
                <c:pt idx="0">
                  <c:v>Érettségizettek száma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cat>
            <c:strRef>
              <c:f>Munka1!$A$49:$A$54</c:f>
              <c:strCache>
                <c:ptCount val="6"/>
                <c:pt idx="0">
                  <c:v>2011/12.</c:v>
                </c:pt>
                <c:pt idx="1">
                  <c:v>2012/13.</c:v>
                </c:pt>
                <c:pt idx="2">
                  <c:v>2013/14.</c:v>
                </c:pt>
                <c:pt idx="3">
                  <c:v>2014/15.</c:v>
                </c:pt>
                <c:pt idx="4">
                  <c:v>2015/16.</c:v>
                </c:pt>
                <c:pt idx="5">
                  <c:v>2016/17.</c:v>
                </c:pt>
              </c:strCache>
            </c:strRef>
          </c:cat>
          <c:val>
            <c:numRef>
              <c:f>Munka1!$B$49:$B$54</c:f>
              <c:numCache>
                <c:formatCode>General</c:formatCode>
                <c:ptCount val="6"/>
                <c:pt idx="0">
                  <c:v>32</c:v>
                </c:pt>
                <c:pt idx="1">
                  <c:v>47</c:v>
                </c:pt>
                <c:pt idx="2">
                  <c:v>46</c:v>
                </c:pt>
                <c:pt idx="3">
                  <c:v>69</c:v>
                </c:pt>
                <c:pt idx="4">
                  <c:v>59</c:v>
                </c:pt>
                <c:pt idx="5">
                  <c:v>44</c:v>
                </c:pt>
              </c:numCache>
            </c:numRef>
          </c:val>
        </c:ser>
        <c:ser>
          <c:idx val="1"/>
          <c:order val="1"/>
          <c:tx>
            <c:strRef>
              <c:f>Munka1!$C$48</c:f>
              <c:strCache>
                <c:ptCount val="1"/>
                <c:pt idx="0">
                  <c:v>Egyetemre jelentkezett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cat>
            <c:strRef>
              <c:f>Munka1!$A$49:$A$54</c:f>
              <c:strCache>
                <c:ptCount val="6"/>
                <c:pt idx="0">
                  <c:v>2011/12.</c:v>
                </c:pt>
                <c:pt idx="1">
                  <c:v>2012/13.</c:v>
                </c:pt>
                <c:pt idx="2">
                  <c:v>2013/14.</c:v>
                </c:pt>
                <c:pt idx="3">
                  <c:v>2014/15.</c:v>
                </c:pt>
                <c:pt idx="4">
                  <c:v>2015/16.</c:v>
                </c:pt>
                <c:pt idx="5">
                  <c:v>2016/17.</c:v>
                </c:pt>
              </c:strCache>
            </c:strRef>
          </c:cat>
          <c:val>
            <c:numRef>
              <c:f>Munka1!$C$49:$C$54</c:f>
              <c:numCache>
                <c:formatCode>General</c:formatCode>
                <c:ptCount val="6"/>
                <c:pt idx="0">
                  <c:v>27</c:v>
                </c:pt>
                <c:pt idx="1">
                  <c:v>41</c:v>
                </c:pt>
                <c:pt idx="2">
                  <c:v>44</c:v>
                </c:pt>
                <c:pt idx="3">
                  <c:v>62</c:v>
                </c:pt>
                <c:pt idx="4">
                  <c:v>53</c:v>
                </c:pt>
                <c:pt idx="5">
                  <c:v>43</c:v>
                </c:pt>
              </c:numCache>
            </c:numRef>
          </c:val>
        </c:ser>
        <c:ser>
          <c:idx val="2"/>
          <c:order val="2"/>
          <c:tx>
            <c:strRef>
              <c:f>Munka1!$D$48</c:f>
              <c:strCache>
                <c:ptCount val="1"/>
                <c:pt idx="0">
                  <c:v>Egyetemi felvételt nyert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cat>
            <c:strRef>
              <c:f>Munka1!$A$49:$A$54</c:f>
              <c:strCache>
                <c:ptCount val="6"/>
                <c:pt idx="0">
                  <c:v>2011/12.</c:v>
                </c:pt>
                <c:pt idx="1">
                  <c:v>2012/13.</c:v>
                </c:pt>
                <c:pt idx="2">
                  <c:v>2013/14.</c:v>
                </c:pt>
                <c:pt idx="3">
                  <c:v>2014/15.</c:v>
                </c:pt>
                <c:pt idx="4">
                  <c:v>2015/16.</c:v>
                </c:pt>
                <c:pt idx="5">
                  <c:v>2016/17.</c:v>
                </c:pt>
              </c:strCache>
            </c:strRef>
          </c:cat>
          <c:val>
            <c:numRef>
              <c:f>Munka1!$D$49:$D$54</c:f>
              <c:numCache>
                <c:formatCode>General</c:formatCode>
                <c:ptCount val="6"/>
                <c:pt idx="0">
                  <c:v>27</c:v>
                </c:pt>
                <c:pt idx="1">
                  <c:v>39</c:v>
                </c:pt>
                <c:pt idx="2">
                  <c:v>43</c:v>
                </c:pt>
                <c:pt idx="3">
                  <c:v>60</c:v>
                </c:pt>
                <c:pt idx="4">
                  <c:v>53</c:v>
                </c:pt>
                <c:pt idx="5">
                  <c:v>41</c:v>
                </c:pt>
              </c:numCache>
            </c:numRef>
          </c:val>
        </c:ser>
        <c:ser>
          <c:idx val="3"/>
          <c:order val="3"/>
          <c:tx>
            <c:strRef>
              <c:f>Munka1!$E$48</c:f>
              <c:strCache>
                <c:ptCount val="1"/>
                <c:pt idx="0">
                  <c:v>Külföldi egyetemre felvett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cat>
            <c:strRef>
              <c:f>Munka1!$A$49:$A$54</c:f>
              <c:strCache>
                <c:ptCount val="6"/>
                <c:pt idx="0">
                  <c:v>2011/12.</c:v>
                </c:pt>
                <c:pt idx="1">
                  <c:v>2012/13.</c:v>
                </c:pt>
                <c:pt idx="2">
                  <c:v>2013/14.</c:v>
                </c:pt>
                <c:pt idx="3">
                  <c:v>2014/15.</c:v>
                </c:pt>
                <c:pt idx="4">
                  <c:v>2015/16.</c:v>
                </c:pt>
                <c:pt idx="5">
                  <c:v>2016/17.</c:v>
                </c:pt>
              </c:strCache>
            </c:strRef>
          </c:cat>
          <c:val>
            <c:numRef>
              <c:f>Munka1!$E$49:$E$54</c:f>
              <c:numCache>
                <c:formatCode>General</c:formatCode>
                <c:ptCount val="6"/>
                <c:pt idx="0">
                  <c:v>5</c:v>
                </c:pt>
                <c:pt idx="1">
                  <c:v>8</c:v>
                </c:pt>
                <c:pt idx="2">
                  <c:v>8</c:v>
                </c:pt>
                <c:pt idx="3">
                  <c:v>9</c:v>
                </c:pt>
                <c:pt idx="4">
                  <c:v>12</c:v>
                </c:pt>
                <c:pt idx="5">
                  <c:v>11</c:v>
                </c:pt>
              </c:numCache>
            </c:numRef>
          </c:val>
        </c:ser>
        <c:gapWidth val="100"/>
        <c:overlap val="-24"/>
        <c:axId val="164536320"/>
        <c:axId val="164537856"/>
      </c:barChart>
      <c:catAx>
        <c:axId val="1645363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4537856"/>
        <c:crosses val="autoZero"/>
        <c:auto val="1"/>
        <c:lblAlgn val="ctr"/>
        <c:lblOffset val="100"/>
      </c:catAx>
      <c:valAx>
        <c:axId val="1645378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453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17C93-760F-43E7-AF9F-292F2A694852}" type="datetimeFigureOut">
              <a:rPr lang="hu-HU" smtClean="0"/>
              <a:pPr/>
              <a:t>2017.11.23.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F7833-4EF4-4580-AF40-55E567F5C2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05530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0CE6-42D4-403F-A375-C90E50DBBAA7}" type="datetimeFigureOut">
              <a:rPr lang="hu-HU" smtClean="0"/>
              <a:pPr/>
              <a:t>2017.11.23.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5AE-9FD8-4512-9DD0-6D5A0A3585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0CE6-42D4-403F-A375-C90E50DBBAA7}" type="datetimeFigureOut">
              <a:rPr lang="hu-HU" smtClean="0"/>
              <a:pPr/>
              <a:t>2017.11.23.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5AE-9FD8-4512-9DD0-6D5A0A3585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0CE6-42D4-403F-A375-C90E50DBBAA7}" type="datetimeFigureOut">
              <a:rPr lang="hu-HU" smtClean="0"/>
              <a:pPr/>
              <a:t>2017.11.23.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5AE-9FD8-4512-9DD0-6D5A0A3585EB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0CE6-42D4-403F-A375-C90E50DBBAA7}" type="datetimeFigureOut">
              <a:rPr lang="hu-HU" smtClean="0"/>
              <a:pPr/>
              <a:t>2017.11.23.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5AE-9FD8-4512-9DD0-6D5A0A3585E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0CE6-42D4-403F-A375-C90E50DBBAA7}" type="datetimeFigureOut">
              <a:rPr lang="hu-HU" smtClean="0"/>
              <a:pPr/>
              <a:t>2017.11.23.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5AE-9FD8-4512-9DD0-6D5A0A3585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0CE6-42D4-403F-A375-C90E50DBBAA7}" type="datetimeFigureOut">
              <a:rPr lang="hu-HU" smtClean="0"/>
              <a:pPr/>
              <a:t>2017.11.23.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5AE-9FD8-4512-9DD0-6D5A0A3585E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0CE6-42D4-403F-A375-C90E50DBBAA7}" type="datetimeFigureOut">
              <a:rPr lang="hu-HU" smtClean="0"/>
              <a:pPr/>
              <a:t>2017.11.23.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5AE-9FD8-4512-9DD0-6D5A0A3585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0CE6-42D4-403F-A375-C90E50DBBAA7}" type="datetimeFigureOut">
              <a:rPr lang="hu-HU" smtClean="0"/>
              <a:pPr/>
              <a:t>2017.11.23.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5AE-9FD8-4512-9DD0-6D5A0A3585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0CE6-42D4-403F-A375-C90E50DBBAA7}" type="datetimeFigureOut">
              <a:rPr lang="hu-HU" smtClean="0"/>
              <a:pPr/>
              <a:t>2017.11.23.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5AE-9FD8-4512-9DD0-6D5A0A3585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0CE6-42D4-403F-A375-C90E50DBBAA7}" type="datetimeFigureOut">
              <a:rPr lang="hu-HU" smtClean="0"/>
              <a:pPr/>
              <a:t>2017.11.23.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5AE-9FD8-4512-9DD0-6D5A0A3585E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0CE6-42D4-403F-A375-C90E50DBBAA7}" type="datetimeFigureOut">
              <a:rPr lang="hu-HU" smtClean="0"/>
              <a:pPr/>
              <a:t>2017.11.23.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5AE-9FD8-4512-9DD0-6D5A0A3585E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C710CE6-42D4-403F-A375-C90E50DBBAA7}" type="datetimeFigureOut">
              <a:rPr lang="hu-HU" smtClean="0"/>
              <a:pPr/>
              <a:t>2017.11.23.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3D535AE-9FD8-4512-9DD0-6D5A0A3585E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ktatas.h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ktatas.hu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15616" y="5085184"/>
            <a:ext cx="6656784" cy="55361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Nyílt nap 2017. november 22.</a:t>
            </a: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22" y="1484784"/>
            <a:ext cx="4995756" cy="26744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="" xmlns:p14="http://schemas.microsoft.com/office/powerpoint/2010/main" val="39722276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61800158"/>
              </p:ext>
            </p:extLst>
          </p:nvPr>
        </p:nvGraphicFramePr>
        <p:xfrm>
          <a:off x="971600" y="634306"/>
          <a:ext cx="6552727" cy="6279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7365"/>
                <a:gridCol w="730231"/>
                <a:gridCol w="838332"/>
                <a:gridCol w="975114"/>
                <a:gridCol w="907457"/>
                <a:gridCol w="944228"/>
              </a:tblGrid>
              <a:tr h="22887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Tantárgyak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9. KNY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9. évf.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10. évf.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11. évf.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12. évf.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</a:tr>
              <a:tr h="21891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óraszámok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6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Magyar nyelv és irodalom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1,5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4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</a:tr>
              <a:tr h="26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I. idegen nyelv (angol)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18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6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6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</a:tr>
              <a:tr h="26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II. idegen nyelv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3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</a:tr>
              <a:tr h="26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Angol célnyelvi civilizáció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</a:tr>
              <a:tr h="26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Matematika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1,5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4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</a:tr>
              <a:tr h="4177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Történelem, társadalmi és állampolgári ismeretek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</a:tr>
              <a:tr h="26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Etika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</a:tr>
              <a:tr h="26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Biológia – egészségtan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</a:tr>
              <a:tr h="26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Fizika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</a:tr>
              <a:tr h="26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Kémia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</a:tr>
              <a:tr h="26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Földrajz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</a:tr>
              <a:tr h="26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Ének-zene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</a:tr>
              <a:tr h="26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Vizuális kultúra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</a:tr>
              <a:tr h="561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Dráma és tánc/Mozgóképkultúra és médiaismeret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</a:tr>
              <a:tr h="26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Művészetek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</a:tr>
              <a:tr h="26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Informatika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</a:tr>
              <a:tr h="26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Életvitel és gyakorlat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</a:tr>
              <a:tr h="26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Testnevelés és sport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5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</a:tr>
              <a:tr h="26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Osztályfőnöki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</a:tr>
              <a:tr h="309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Tanuló heti óraszáma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30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37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38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40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40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23" marR="39523" marT="0" marB="0" anchor="ctr"/>
                </a:tc>
              </a:tr>
            </a:tbl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706090"/>
          </a:xfrm>
        </p:spPr>
        <p:txBody>
          <a:bodyPr>
            <a:normAutofit fontScale="90000"/>
          </a:bodyPr>
          <a:lstStyle/>
          <a:p>
            <a:r>
              <a:rPr lang="hu-HU" sz="3200" dirty="0"/>
              <a:t>Tantárgyak a kéttannyelvű osztályokban</a:t>
            </a:r>
            <a:br>
              <a:rPr lang="hu-HU" sz="3200" dirty="0"/>
            </a:br>
            <a:endParaRPr lang="hu-HU" sz="3200" dirty="0"/>
          </a:p>
        </p:txBody>
      </p:sp>
    </p:spTree>
    <p:extLst>
      <p:ext uri="{BB962C8B-B14F-4D97-AF65-F5344CB8AC3E}">
        <p14:creationId xmlns="" xmlns:p14="http://schemas.microsoft.com/office/powerpoint/2010/main" val="1019274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7" y="1988840"/>
            <a:ext cx="7524824" cy="4137323"/>
          </a:xfrm>
        </p:spPr>
        <p:txBody>
          <a:bodyPr>
            <a:normAutofit fontScale="92500" lnSpcReduction="20000"/>
          </a:bodyPr>
          <a:lstStyle/>
          <a:p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felvételt nyert a 9. </a:t>
            </a:r>
            <a:r>
              <a:rPr lang="hu-HU" sz="2800" dirty="0" err="1" smtClean="0">
                <a:solidFill>
                  <a:schemeClr val="accent2">
                    <a:lumMod val="50000"/>
                  </a:schemeClr>
                </a:solidFill>
              </a:rPr>
              <a:t>Kny</a:t>
            </a: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 osztályba</a:t>
            </a:r>
          </a:p>
          <a:p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szülői kérvény benyújtása május 15-ig</a:t>
            </a:r>
          </a:p>
          <a:p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sikeres Cambridge </a:t>
            </a:r>
            <a:r>
              <a:rPr lang="hu-HU" sz="2800" dirty="0" err="1" smtClean="0">
                <a:solidFill>
                  <a:schemeClr val="accent2">
                    <a:lumMod val="50000"/>
                  </a:schemeClr>
                </a:solidFill>
              </a:rPr>
              <a:t>First</a:t>
            </a: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 (nem „</a:t>
            </a:r>
            <a:r>
              <a:rPr lang="hu-HU" sz="2800" dirty="0" err="1" smtClean="0">
                <a:solidFill>
                  <a:schemeClr val="accent2">
                    <a:lumMod val="50000"/>
                  </a:schemeClr>
                </a:solidFill>
              </a:rPr>
              <a:t>for</a:t>
            </a: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2800" dirty="0" err="1" smtClean="0">
                <a:solidFill>
                  <a:schemeClr val="accent2">
                    <a:lumMod val="50000"/>
                  </a:schemeClr>
                </a:solidFill>
              </a:rPr>
              <a:t>schools</a:t>
            </a: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”) nyelvvizsga vagy azonos szintű belső nyelvi mérésünk teljesítése 55%-ra</a:t>
            </a:r>
          </a:p>
          <a:p>
            <a:r>
              <a:rPr lang="hu-HU" sz="2800" dirty="0" err="1" smtClean="0">
                <a:solidFill>
                  <a:schemeClr val="accent2">
                    <a:lumMod val="50000"/>
                  </a:schemeClr>
                </a:solidFill>
              </a:rPr>
              <a:t>general</a:t>
            </a: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 Science ( matematika és földrajz angol szaknyelv) és informatika tantárgyakból sikeres különbözeti vizsgák</a:t>
            </a:r>
          </a:p>
          <a:p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szabad férőhely a 9. a osztályban</a:t>
            </a:r>
          </a:p>
          <a:p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elbírálás: a küszöbvizsga-rangsor eredményei alapján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Évfolyamugrás feltételei</a:t>
            </a:r>
            <a:b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(9.kny kihagyása) 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9481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44824"/>
            <a:ext cx="8352928" cy="4752528"/>
          </a:xfrm>
        </p:spPr>
        <p:txBody>
          <a:bodyPr>
            <a:normAutofit/>
          </a:bodyPr>
          <a:lstStyle/>
          <a:p>
            <a:r>
              <a:rPr lang="hu-HU" sz="2800" dirty="0" smtClean="0"/>
              <a:t>nyelvi előkészítő két nyelvből folyik</a:t>
            </a:r>
          </a:p>
          <a:p>
            <a:pPr lvl="1"/>
            <a:r>
              <a:rPr lang="hu-HU" dirty="0" smtClean="0"/>
              <a:t>német kezdő szintről, heti 12 órában</a:t>
            </a:r>
          </a:p>
          <a:p>
            <a:pPr lvl="1"/>
            <a:r>
              <a:rPr lang="hu-HU" dirty="0" smtClean="0"/>
              <a:t>angol A2 nyelvi szintről, heti 6 órában, a kéttannyelvű képzésben tanító nyelvtanárok oktatnak  szintenkénti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csoportbontással</a:t>
            </a:r>
          </a:p>
          <a:p>
            <a:r>
              <a:rPr lang="hu-HU" sz="2800" dirty="0" smtClean="0"/>
              <a:t>kimenet: 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követelményeket magas szinten teljesítők akár két felsőfokú nyelvvizsgát is megszerezhetnek a gimnázium végére, az emelt szintű érettségi szint </a:t>
            </a:r>
            <a:r>
              <a:rPr lang="hu-HU" dirty="0" smtClean="0"/>
              <a:t>garantált</a:t>
            </a:r>
          </a:p>
          <a:p>
            <a:r>
              <a:rPr lang="hu-HU" sz="2800" dirty="0" smtClean="0"/>
              <a:t>nyelvi nehézség nélkül folytathatják tanulmányaikat német/angol nyelvterületen</a:t>
            </a:r>
            <a:endParaRPr lang="hu-HU" sz="28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Német-angol nyelvi előkészítős osztály</a:t>
            </a:r>
            <a:endParaRPr lang="hu-HU" sz="3600" b="1" dirty="0"/>
          </a:p>
        </p:txBody>
      </p:sp>
    </p:spTree>
    <p:extLst>
      <p:ext uri="{BB962C8B-B14F-4D97-AF65-F5344CB8AC3E}">
        <p14:creationId xmlns="" xmlns:p14="http://schemas.microsoft.com/office/powerpoint/2010/main" val="34059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  <a:t>Belső </a:t>
            </a:r>
            <a:r>
              <a:rPr lang="hu-HU" sz="3200" dirty="0">
                <a:solidFill>
                  <a:schemeClr val="accent2">
                    <a:lumMod val="50000"/>
                  </a:schemeClr>
                </a:solidFill>
              </a:rPr>
              <a:t>mérések </a:t>
            </a: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  <a:t>angol nyelvből</a:t>
            </a:r>
          </a:p>
          <a:p>
            <a:pPr lvl="1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9. Ny	B1 40%</a:t>
            </a:r>
          </a:p>
          <a:p>
            <a:pPr lvl="1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9. b	B1 50%</a:t>
            </a:r>
          </a:p>
          <a:p>
            <a:pPr lvl="1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10. b	B2 40%</a:t>
            </a:r>
          </a:p>
          <a:p>
            <a:pPr lvl="1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11. b	B2 60%</a:t>
            </a:r>
          </a:p>
          <a:p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Német-angol nyelvi előkészítős osztály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020445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49083631"/>
              </p:ext>
            </p:extLst>
          </p:nvPr>
        </p:nvGraphicFramePr>
        <p:xfrm>
          <a:off x="1619672" y="836712"/>
          <a:ext cx="5832648" cy="5905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2109"/>
                <a:gridCol w="807175"/>
                <a:gridCol w="843523"/>
                <a:gridCol w="779058"/>
                <a:gridCol w="612411"/>
                <a:gridCol w="778372"/>
              </a:tblGrid>
              <a:tr h="21387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Tantárgyak</a:t>
                      </a:r>
                      <a:endParaRPr lang="hu-H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9. NY</a:t>
                      </a:r>
                      <a:endParaRPr lang="hu-H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9. évf.</a:t>
                      </a:r>
                      <a:endParaRPr lang="hu-H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10. évf.</a:t>
                      </a:r>
                      <a:endParaRPr lang="hu-H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11. évf.</a:t>
                      </a:r>
                      <a:endParaRPr lang="hu-H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12. évf.</a:t>
                      </a:r>
                      <a:endParaRPr lang="hu-H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387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óraszámok</a:t>
                      </a:r>
                      <a:endParaRPr lang="hu-H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5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Magyar nyelv és irodalom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1,5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I. idegen nyelv (angol)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6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II. idegen nyelv (német)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12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3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Matematika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1,5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4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03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Történelem, társadalmi és állampolgári </a:t>
                      </a:r>
                      <a:r>
                        <a:rPr lang="hu-HU" sz="1400" dirty="0" err="1" smtClean="0">
                          <a:effectLst/>
                        </a:rPr>
                        <a:t>ism</a:t>
                      </a:r>
                      <a:r>
                        <a:rPr lang="hu-HU" sz="1400" dirty="0" smtClean="0">
                          <a:effectLst/>
                        </a:rPr>
                        <a:t>. 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3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Etika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Biológia – egészségtan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Fizika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Kémia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Földrajz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Ének-zene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Vizuális kultúra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03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Dráma és </a:t>
                      </a:r>
                      <a:r>
                        <a:rPr lang="hu-HU" sz="1400" dirty="0" smtClean="0">
                          <a:effectLst/>
                        </a:rPr>
                        <a:t>tánc/Mozgóképkultúra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Művészetek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Informatika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Életvitel és gyakorlat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Testnevelés és sport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5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Osztályfőnöki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695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400" dirty="0">
                          <a:effectLst/>
                        </a:rPr>
                        <a:t>Tanuló heti óraszáma</a:t>
                      </a:r>
                      <a:endParaRPr lang="hu-H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>
                          <a:effectLst/>
                        </a:rPr>
                        <a:t>30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>
                          <a:effectLst/>
                        </a:rPr>
                        <a:t>35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>
                          <a:effectLst/>
                        </a:rPr>
                        <a:t>36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>
                          <a:effectLst/>
                        </a:rPr>
                        <a:t>35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35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850106"/>
          </a:xfrm>
        </p:spPr>
        <p:txBody>
          <a:bodyPr>
            <a:normAutofit fontScale="90000"/>
          </a:bodyPr>
          <a:lstStyle/>
          <a:p>
            <a:r>
              <a:rPr lang="hu-HU" sz="3600" b="1" dirty="0" smtClean="0"/>
              <a:t>Tantárgyak a nyelvi </a:t>
            </a:r>
            <a:r>
              <a:rPr lang="hu-HU" sz="3600" b="1" dirty="0"/>
              <a:t>előkészítős </a:t>
            </a:r>
            <a:r>
              <a:rPr lang="hu-HU" sz="3600" b="1" dirty="0" smtClean="0"/>
              <a:t>képzésben</a:t>
            </a:r>
            <a:endParaRPr lang="hu-HU" sz="3600" dirty="0"/>
          </a:p>
        </p:txBody>
      </p:sp>
    </p:spTree>
    <p:extLst>
      <p:ext uri="{BB962C8B-B14F-4D97-AF65-F5344CB8AC3E}">
        <p14:creationId xmlns="" xmlns:p14="http://schemas.microsoft.com/office/powerpoint/2010/main" val="401121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Érettségi vizsgák eredményei</a:t>
            </a:r>
            <a:endParaRPr lang="hu-HU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25582069"/>
              </p:ext>
            </p:extLst>
          </p:nvPr>
        </p:nvGraphicFramePr>
        <p:xfrm>
          <a:off x="1115615" y="3068960"/>
          <a:ext cx="6912769" cy="2088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249"/>
                <a:gridCol w="1382249"/>
                <a:gridCol w="1382249"/>
                <a:gridCol w="1383011"/>
                <a:gridCol w="1383011"/>
              </a:tblGrid>
              <a:tr h="261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Év</a:t>
                      </a:r>
                      <a:endParaRPr lang="hu-HU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Kéttannyelvű osztály</a:t>
                      </a:r>
                      <a:endParaRPr lang="hu-HU" sz="1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NYEK-es osztályok</a:t>
                      </a:r>
                      <a:endParaRPr lang="hu-HU" sz="1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61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2"/>
                          </a:solidFill>
                          <a:effectLst/>
                        </a:rPr>
                        <a:t>Emelt szint</a:t>
                      </a:r>
                      <a:endParaRPr lang="hu-HU" sz="1400" b="1" i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2"/>
                          </a:solidFill>
                          <a:effectLst/>
                        </a:rPr>
                        <a:t>Középszint</a:t>
                      </a:r>
                      <a:endParaRPr lang="hu-HU" sz="1400" b="1" i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2"/>
                          </a:solidFill>
                          <a:effectLst/>
                        </a:rPr>
                        <a:t>Emelt szint</a:t>
                      </a:r>
                      <a:endParaRPr lang="hu-HU" sz="1400" b="1" i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2"/>
                          </a:solidFill>
                          <a:effectLst/>
                        </a:rPr>
                        <a:t>Középszint</a:t>
                      </a:r>
                      <a:endParaRPr lang="hu-HU" sz="1400" b="1" i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2012.</a:t>
                      </a:r>
                      <a:endParaRPr lang="hu-HU" sz="1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4,5</a:t>
                      </a:r>
                      <a:endParaRPr lang="hu-HU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3,91</a:t>
                      </a:r>
                      <a:endParaRPr lang="hu-HU" sz="1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2013.</a:t>
                      </a:r>
                      <a:endParaRPr lang="hu-HU" sz="1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4,95</a:t>
                      </a:r>
                      <a:endParaRPr lang="hu-HU" sz="1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4,34</a:t>
                      </a:r>
                      <a:endParaRPr lang="hu-HU" sz="1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4,37</a:t>
                      </a:r>
                      <a:endParaRPr lang="hu-HU" sz="1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3,92</a:t>
                      </a:r>
                      <a:endParaRPr lang="hu-HU" sz="1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2014.</a:t>
                      </a:r>
                      <a:endParaRPr lang="hu-HU" sz="1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4,55</a:t>
                      </a:r>
                      <a:endParaRPr lang="hu-HU" sz="1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4,65</a:t>
                      </a:r>
                      <a:endParaRPr lang="hu-HU" sz="1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3,41</a:t>
                      </a:r>
                      <a:endParaRPr lang="hu-HU" sz="1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4,06</a:t>
                      </a:r>
                      <a:endParaRPr lang="hu-HU" sz="1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2015.</a:t>
                      </a:r>
                      <a:endParaRPr lang="hu-HU" sz="1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4,66</a:t>
                      </a:r>
                      <a:endParaRPr lang="hu-HU" sz="1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4,45</a:t>
                      </a:r>
                      <a:endParaRPr lang="hu-HU" sz="1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4,28</a:t>
                      </a:r>
                      <a:endParaRPr lang="hu-HU" sz="1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4,03</a:t>
                      </a:r>
                      <a:endParaRPr lang="hu-HU" sz="1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2016.</a:t>
                      </a:r>
                      <a:endParaRPr lang="hu-HU" sz="1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4,85</a:t>
                      </a:r>
                      <a:endParaRPr lang="hu-HU" sz="1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4,56</a:t>
                      </a:r>
                      <a:endParaRPr lang="hu-HU" sz="1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4,44</a:t>
                      </a:r>
                      <a:endParaRPr lang="hu-HU" sz="1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4,06</a:t>
                      </a:r>
                      <a:endParaRPr lang="hu-HU" sz="1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2017.</a:t>
                      </a:r>
                      <a:endParaRPr lang="hu-HU" sz="1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4,22</a:t>
                      </a:r>
                      <a:endParaRPr lang="hu-HU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i="0" dirty="0" smtClean="0">
                          <a:effectLst/>
                          <a:latin typeface="+mn-lt"/>
                          <a:ea typeface="+mn-ea"/>
                        </a:rPr>
                        <a:t>3</a:t>
                      </a:r>
                      <a:r>
                        <a:rPr lang="hu-HU" sz="1200" i="0" smtClean="0">
                          <a:effectLst/>
                          <a:latin typeface="+mn-lt"/>
                          <a:ea typeface="+mn-ea"/>
                        </a:rPr>
                        <a:t>,91</a:t>
                      </a:r>
                      <a:endParaRPr lang="hu-HU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4</a:t>
                      </a:r>
                      <a:endParaRPr lang="hu-HU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4,16</a:t>
                      </a:r>
                      <a:endParaRPr lang="hu-HU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73309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513948"/>
              </p:ext>
            </p:extLst>
          </p:nvPr>
        </p:nvGraphicFramePr>
        <p:xfrm>
          <a:off x="539553" y="1440074"/>
          <a:ext cx="5256583" cy="2191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3167"/>
                <a:gridCol w="1085338"/>
                <a:gridCol w="907927"/>
                <a:gridCol w="926015"/>
                <a:gridCol w="1224136"/>
              </a:tblGrid>
              <a:tr h="73042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 dirty="0">
                          <a:effectLst/>
                        </a:rPr>
                        <a:t>Tanév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Érettségizettek száma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Egyetemre jelentkezett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effectLst/>
                        </a:rPr>
                        <a:t>Egyetemi felvételt nyert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effectLst/>
                        </a:rPr>
                        <a:t>Külföldi egyetemre felvett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473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2011/12.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32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27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27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5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473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2012/13.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47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41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39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8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473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2013/14.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46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44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43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8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473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2014/15.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69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62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60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473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2015/16.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59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53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53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473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2016/17.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44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43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41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11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Diagram 2"/>
          <p:cNvGraphicFramePr>
            <a:graphicFrameLocks/>
          </p:cNvGraphicFramePr>
          <p:nvPr>
            <p:extLst/>
          </p:nvPr>
        </p:nvGraphicFramePr>
        <p:xfrm>
          <a:off x="3779912" y="3861048"/>
          <a:ext cx="40290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églalap 3"/>
          <p:cNvSpPr/>
          <p:nvPr/>
        </p:nvSpPr>
        <p:spPr>
          <a:xfrm>
            <a:off x="755576" y="116632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prstClr val="black"/>
                </a:solidFill>
                <a:ea typeface="+mj-ea"/>
                <a:cs typeface="+mj-cs"/>
              </a:rPr>
              <a:t>Felsőoktatási intézményekbe felvettek száma</a:t>
            </a:r>
            <a:endParaRPr lang="hu-HU" sz="4000" dirty="0"/>
          </a:p>
        </p:txBody>
      </p:sp>
    </p:spTree>
    <p:extLst>
      <p:ext uri="{BB962C8B-B14F-4D97-AF65-F5344CB8AC3E}">
        <p14:creationId xmlns="" xmlns:p14="http://schemas.microsoft.com/office/powerpoint/2010/main" val="581186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Továbbtanulás a felsőoktatási intézményekben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Eötvös Loránd Tudományegyetem </a:t>
            </a:r>
            <a:endParaRPr lang="hu-HU" dirty="0" smtClean="0"/>
          </a:p>
          <a:p>
            <a:r>
              <a:rPr lang="hu-HU" dirty="0" err="1" smtClean="0"/>
              <a:t>Corvinus</a:t>
            </a:r>
            <a:r>
              <a:rPr lang="hu-HU" dirty="0" smtClean="0"/>
              <a:t> Egyetem</a:t>
            </a:r>
          </a:p>
          <a:p>
            <a:r>
              <a:rPr lang="hu-HU" dirty="0" smtClean="0"/>
              <a:t>Budapesti </a:t>
            </a:r>
            <a:r>
              <a:rPr lang="hu-HU" dirty="0"/>
              <a:t>Gazdasági </a:t>
            </a:r>
            <a:r>
              <a:rPr lang="hu-HU" dirty="0" smtClean="0"/>
              <a:t>Egyetem</a:t>
            </a:r>
          </a:p>
          <a:p>
            <a:r>
              <a:rPr lang="hu-HU" dirty="0" smtClean="0"/>
              <a:t>Külföldi egyetemek:  </a:t>
            </a:r>
            <a:r>
              <a:rPr lang="hu-HU" sz="2200" dirty="0"/>
              <a:t>Ausztrália, Ausztria, Hollandia, Írország, Olaszország, Spanyolország, Kanada, USA, Anglia, Dánia, Németország, </a:t>
            </a:r>
            <a:r>
              <a:rPr lang="hu-HU" sz="2200" dirty="0" smtClean="0"/>
              <a:t>Skócia stb</a:t>
            </a:r>
            <a:r>
              <a:rPr lang="hu-HU" sz="2200" dirty="0"/>
              <a:t>.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Budapesti Műszaki </a:t>
            </a:r>
            <a:r>
              <a:rPr lang="hu-HU" dirty="0" smtClean="0"/>
              <a:t>Egyetem</a:t>
            </a:r>
          </a:p>
          <a:p>
            <a:r>
              <a:rPr lang="hu-HU" dirty="0" smtClean="0"/>
              <a:t>Pázmány </a:t>
            </a:r>
            <a:r>
              <a:rPr lang="hu-HU" dirty="0"/>
              <a:t>Péter Katolikus </a:t>
            </a:r>
            <a:r>
              <a:rPr lang="hu-HU" dirty="0" smtClean="0"/>
              <a:t>Egyetem</a:t>
            </a:r>
          </a:p>
          <a:p>
            <a:r>
              <a:rPr lang="hu-HU" dirty="0" smtClean="0"/>
              <a:t>Semmelweis </a:t>
            </a:r>
            <a:r>
              <a:rPr lang="hu-HU" dirty="0"/>
              <a:t>Orvostudományi </a:t>
            </a:r>
            <a:r>
              <a:rPr lang="hu-HU" dirty="0" smtClean="0"/>
              <a:t>Egyetem</a:t>
            </a:r>
          </a:p>
          <a:p>
            <a:r>
              <a:rPr lang="hu-HU" dirty="0" smtClean="0"/>
              <a:t>József </a:t>
            </a:r>
            <a:r>
              <a:rPr lang="hu-HU" dirty="0"/>
              <a:t>Attila Tudományegyetem</a:t>
            </a:r>
            <a:r>
              <a:rPr lang="hu-HU" dirty="0" smtClean="0"/>
              <a:t>,</a:t>
            </a:r>
          </a:p>
          <a:p>
            <a:r>
              <a:rPr lang="hu-HU" dirty="0" smtClean="0"/>
              <a:t>IBS, Nemzetközi Üzleti Főiskola </a:t>
            </a:r>
            <a:r>
              <a:rPr lang="hu-HU" dirty="0"/>
              <a:t>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109942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Iskolai élet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718997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>
              <a:solidFill>
                <a:srgbClr val="00B050"/>
              </a:solidFill>
            </a:endParaRPr>
          </a:p>
          <a:p>
            <a:r>
              <a:rPr lang="hu-HU" dirty="0" err="1" smtClean="0">
                <a:solidFill>
                  <a:schemeClr val="accent2">
                    <a:lumMod val="50000"/>
                  </a:schemeClr>
                </a:solidFill>
              </a:rPr>
              <a:t>Halloween</a:t>
            </a:r>
            <a:endParaRPr lang="hu-H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Hálaadás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Burns </a:t>
            </a:r>
            <a:r>
              <a:rPr lang="hu-HU" dirty="0" err="1" smtClean="0">
                <a:solidFill>
                  <a:schemeClr val="accent2">
                    <a:lumMod val="50000"/>
                  </a:schemeClr>
                </a:solidFill>
              </a:rPr>
              <a:t>Night</a:t>
            </a:r>
            <a:endParaRPr lang="hu-H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Szent </a:t>
            </a:r>
            <a:r>
              <a:rPr lang="hu-HU" dirty="0" err="1" smtClean="0">
                <a:solidFill>
                  <a:schemeClr val="accent2">
                    <a:lumMod val="50000"/>
                  </a:schemeClr>
                </a:solidFill>
              </a:rPr>
              <a:t>Patrick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 Nap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Műfordító versenyek 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Az angol nyelvterület kultúrköréhez tartozó programok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36912"/>
            <a:ext cx="3386106" cy="22616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30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780108"/>
          </a:xfrm>
        </p:spPr>
        <p:txBody>
          <a:bodyPr/>
          <a:lstStyle/>
          <a:p>
            <a:r>
              <a:rPr lang="hu-HU" dirty="0" smtClean="0"/>
              <a:t>Iskolánkról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18" y="2636912"/>
            <a:ext cx="5997364" cy="30298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12414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5149" y="646260"/>
            <a:ext cx="2304488" cy="172531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59" y="5129597"/>
            <a:ext cx="2232109" cy="172840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42042" y="2836883"/>
            <a:ext cx="1822862" cy="139000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091" y="5013176"/>
            <a:ext cx="2267909" cy="1700931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39733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Versenyek </a:t>
            </a:r>
          </a:p>
          <a:p>
            <a:pPr lvl="1"/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tanulmányi- és sportversenyek, Szabó Lőrinc évfordulókhoz kapcsolódó vetélkedők 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Cserekapcsolatok </a:t>
            </a:r>
          </a:p>
          <a:p>
            <a:pPr lvl="1"/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holland-magyar diákcsere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Kirándulások </a:t>
            </a:r>
          </a:p>
          <a:p>
            <a:pPr lvl="1"/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tanulmányi kirándulások, nyelvi táborok, nyelvi tanulmányút 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Természettudományos nap </a:t>
            </a:r>
          </a:p>
          <a:p>
            <a:pPr lvl="1"/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vetélkedő, projektek, előadások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Tematikus napok </a:t>
            </a:r>
          </a:p>
          <a:p>
            <a:pPr lvl="1"/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karácsonyi koncert, Luca-napi jótékonysági vásár, nyelvi nap, Pasaréti futás</a:t>
            </a:r>
          </a:p>
          <a:p>
            <a:r>
              <a:rPr lang="hu-HU" dirty="0" err="1" smtClean="0">
                <a:solidFill>
                  <a:schemeClr val="bg1"/>
                </a:solidFill>
              </a:rPr>
              <a:t>Sítáborok</a:t>
            </a:r>
            <a:r>
              <a:rPr lang="hu-HU" dirty="0" smtClean="0">
                <a:solidFill>
                  <a:schemeClr val="bg1"/>
                </a:solidFill>
              </a:rPr>
              <a:t> –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Ausztria, Szlovákia</a:t>
            </a: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Iskolai programjaink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1626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Erasmus+ pályázatok </a:t>
            </a:r>
          </a:p>
          <a:p>
            <a:pPr lvl="1"/>
            <a:r>
              <a:rPr lang="hu-HU" dirty="0" smtClean="0"/>
              <a:t>célnyelvi és módszertani tanártovábbképzések (Angliában és Németországban)</a:t>
            </a:r>
          </a:p>
          <a:p>
            <a:pPr lvl="1"/>
            <a:r>
              <a:rPr lang="hu-HU" dirty="0" smtClean="0"/>
              <a:t>iskolalátogatások (Varsó, Oslo, </a:t>
            </a:r>
            <a:r>
              <a:rPr lang="hu-HU" dirty="0" err="1" smtClean="0"/>
              <a:t>Folkestone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E-Twinning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Varsó, Oslo (diákcsoportok közti projektkapcsolat) </a:t>
            </a:r>
          </a:p>
          <a:p>
            <a:r>
              <a:rPr lang="hu-HU" dirty="0" smtClean="0"/>
              <a:t>PARRISE nemzetközi projekt </a:t>
            </a:r>
          </a:p>
          <a:p>
            <a:pPr lvl="1"/>
            <a:r>
              <a:rPr lang="hu-HU" dirty="0" smtClean="0"/>
              <a:t>az ELTE kutatócsoportjához kapcsolódva + Zöldgömb Fesztivál</a:t>
            </a:r>
          </a:p>
          <a:p>
            <a:r>
              <a:rPr lang="hu-HU" dirty="0" smtClean="0"/>
              <a:t>UNESCO kapcsolat  - </a:t>
            </a:r>
            <a:r>
              <a:rPr lang="hu-HU" dirty="0" err="1" smtClean="0"/>
              <a:t>Folkestone</a:t>
            </a:r>
            <a:endParaRPr lang="hu-HU" dirty="0" smtClean="0"/>
          </a:p>
          <a:p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Nemzetközi projektjeink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542224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683569" y="2132856"/>
            <a:ext cx="7596832" cy="3993307"/>
          </a:xfrm>
        </p:spPr>
        <p:txBody>
          <a:bodyPr>
            <a:normAutofit fontScale="77500" lnSpcReduction="20000"/>
          </a:bodyPr>
          <a:lstStyle/>
          <a:p>
            <a:r>
              <a:rPr lang="hu-HU" sz="2800" dirty="0" smtClean="0"/>
              <a:t>200 szervezettel kötött együttműködési megállapodás</a:t>
            </a:r>
          </a:p>
          <a:p>
            <a:r>
              <a:rPr lang="hu-HU" sz="2800" dirty="0" smtClean="0"/>
              <a:t>A kiválasztás célja</a:t>
            </a:r>
          </a:p>
          <a:p>
            <a:pPr lvl="1"/>
            <a:r>
              <a:rPr lang="hu-HU" sz="2600" dirty="0" smtClean="0"/>
              <a:t>élmény és ne teher legyen</a:t>
            </a:r>
          </a:p>
          <a:p>
            <a:pPr lvl="1"/>
            <a:r>
              <a:rPr lang="hu-HU" sz="2600" dirty="0" smtClean="0"/>
              <a:t>élvezetes feladatok (pl.: óvoda, futóverseny, jótékonyság, környezet- és katasztrófavédelem)</a:t>
            </a:r>
          </a:p>
          <a:p>
            <a:pPr lvl="1"/>
            <a:r>
              <a:rPr lang="hu-HU" sz="2600" dirty="0" smtClean="0"/>
              <a:t>egyéni érdeklődéshez igazodjon</a:t>
            </a:r>
          </a:p>
          <a:p>
            <a:pPr lvl="1"/>
            <a:r>
              <a:rPr lang="hu-HU" sz="2600" dirty="0"/>
              <a:t> </a:t>
            </a:r>
            <a:r>
              <a:rPr lang="hu-HU" sz="2600" dirty="0" smtClean="0"/>
              <a:t>a társadalmi felelősségvállalást erősítse, pályaválasztást segítse</a:t>
            </a:r>
          </a:p>
          <a:p>
            <a:r>
              <a:rPr lang="hu-HU" sz="3100" dirty="0" smtClean="0"/>
              <a:t>Tájékoztatás</a:t>
            </a:r>
          </a:p>
          <a:p>
            <a:pPr lvl="1"/>
            <a:r>
              <a:rPr lang="hu-HU" sz="2900" dirty="0" smtClean="0"/>
              <a:t>iskolánk honlapján</a:t>
            </a:r>
          </a:p>
          <a:p>
            <a:pPr lvl="1"/>
            <a:r>
              <a:rPr lang="hu-HU" sz="2900" dirty="0" err="1" smtClean="0"/>
              <a:t>Facebook-on</a:t>
            </a:r>
            <a:r>
              <a:rPr lang="hu-HU" sz="2900" dirty="0" smtClean="0"/>
              <a:t> keresztül</a:t>
            </a:r>
          </a:p>
          <a:p>
            <a:r>
              <a:rPr lang="hu-HU" sz="3100" dirty="0" smtClean="0"/>
              <a:t>http://kozossegi.ofi.hu</a:t>
            </a:r>
            <a:endParaRPr lang="hu-HU" sz="31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Közösségi szolgálat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97151"/>
            <a:ext cx="2880320" cy="19211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3145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A felvételi eljárásról röviden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818995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26658018"/>
              </p:ext>
            </p:extLst>
          </p:nvPr>
        </p:nvGraphicFramePr>
        <p:xfrm>
          <a:off x="467544" y="1556792"/>
          <a:ext cx="8064896" cy="4484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3317"/>
                <a:gridCol w="2671579"/>
              </a:tblGrid>
              <a:tr h="366083">
                <a:tc>
                  <a:txBody>
                    <a:bodyPr/>
                    <a:lstStyle/>
                    <a:p>
                      <a:r>
                        <a:rPr lang="hu-HU" dirty="0" smtClean="0"/>
                        <a:t>ESEMÉNY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IDŐPONT</a:t>
                      </a:r>
                      <a:endParaRPr lang="hu-HU" dirty="0"/>
                    </a:p>
                  </a:txBody>
                  <a:tcPr/>
                </a:tc>
              </a:tr>
              <a:tr h="91520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x-none" sz="1800" b="0" smtClean="0"/>
                        <a:t>Jelentkezési határidő a központi </a:t>
                      </a:r>
                      <a:r>
                        <a:rPr lang="hu-HU" sz="1800" b="0" dirty="0" smtClean="0"/>
                        <a:t>írásbeli </a:t>
                      </a:r>
                      <a:r>
                        <a:rPr lang="x-none" sz="1800" b="0" smtClean="0"/>
                        <a:t>felvételi vizsgára</a:t>
                      </a:r>
                      <a:r>
                        <a:rPr lang="hu-HU" sz="1800" b="0" dirty="0" smtClean="0"/>
                        <a:t>    </a:t>
                      </a:r>
                      <a:r>
                        <a:rPr lang="x-none" sz="1800" b="0" smtClean="0"/>
                        <a:t>Jelentkez</a:t>
                      </a:r>
                      <a:r>
                        <a:rPr lang="hu-HU" sz="1800" b="0" dirty="0" err="1" smtClean="0"/>
                        <a:t>ési</a:t>
                      </a:r>
                      <a:r>
                        <a:rPr lang="hu-HU" sz="1800" b="0" dirty="0" smtClean="0"/>
                        <a:t> lap: </a:t>
                      </a:r>
                      <a:r>
                        <a:rPr lang="x-none" sz="1800" b="0" u="sng" smtClean="0">
                          <a:hlinkClick r:id="rId2"/>
                        </a:rPr>
                        <a:t>www.oktatas.hu</a:t>
                      </a:r>
                      <a:r>
                        <a:rPr lang="hu-HU" sz="1800" b="0" u="none" dirty="0" smtClean="0"/>
                        <a:t>,</a:t>
                      </a:r>
                      <a:r>
                        <a:rPr lang="hu-HU" sz="1800" b="0" u="none" baseline="0" dirty="0" smtClean="0"/>
                        <a:t> beadás: ahol írja</a:t>
                      </a:r>
                      <a:r>
                        <a:rPr lang="x-none" sz="1800" b="0" smtClean="0"/>
                        <a:t> </a:t>
                      </a:r>
                      <a:endParaRPr lang="hu-H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b="0" smtClean="0"/>
                        <a:t>2017. december 8.</a:t>
                      </a:r>
                      <a:endParaRPr lang="hu-HU" sz="1800" b="0" i="1" dirty="0" smtClean="0"/>
                    </a:p>
                    <a:p>
                      <a:endParaRPr lang="hu-HU" b="0" dirty="0"/>
                    </a:p>
                  </a:txBody>
                  <a:tcPr/>
                </a:tc>
              </a:tr>
              <a:tr h="640644">
                <a:tc>
                  <a:txBody>
                    <a:bodyPr/>
                    <a:lstStyle/>
                    <a:p>
                      <a:r>
                        <a:rPr lang="x-none" sz="1800" b="0" smtClean="0"/>
                        <a:t>A központi írásbeli felvételi vizsga </a:t>
                      </a:r>
                      <a:r>
                        <a:rPr lang="hu-HU" sz="1800" b="0" dirty="0" smtClean="0"/>
                        <a:t>(iskolánkban is megírható)</a:t>
                      </a:r>
                      <a:endParaRPr lang="hu-H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b="0" smtClean="0"/>
                        <a:t>2018. január 20.	10</a:t>
                      </a:r>
                      <a:r>
                        <a:rPr lang="x-none" sz="1800" b="0" u="sng" baseline="30000" smtClean="0"/>
                        <a:t>00</a:t>
                      </a:r>
                      <a:r>
                        <a:rPr lang="x-none" sz="1800" b="0" smtClean="0"/>
                        <a:t> </a:t>
                      </a:r>
                      <a:endParaRPr lang="hu-HU" sz="1800" b="0" i="1" dirty="0" smtClean="0"/>
                    </a:p>
                    <a:p>
                      <a:endParaRPr lang="hu-HU" b="0" dirty="0"/>
                    </a:p>
                  </a:txBody>
                  <a:tcPr/>
                </a:tc>
              </a:tr>
              <a:tr h="640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b="0" smtClean="0"/>
                        <a:t>Pótló központi írásbeli felvételi vizsga </a:t>
                      </a:r>
                      <a:r>
                        <a:rPr lang="hu-HU" sz="1800" b="0" dirty="0" smtClean="0"/>
                        <a:t>(csak orvosi igazolással!,</a:t>
                      </a:r>
                      <a:r>
                        <a:rPr lang="hu-HU" sz="1800" b="0" baseline="0" dirty="0" smtClean="0"/>
                        <a:t> kijelölt helyen)</a:t>
                      </a:r>
                      <a:endParaRPr lang="hu-H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800" b="0" smtClean="0"/>
                        <a:t>2018. január 25. 	14</a:t>
                      </a:r>
                      <a:r>
                        <a:rPr lang="x-none" sz="1800" b="0" u="sng" baseline="30000" smtClean="0"/>
                        <a:t>00</a:t>
                      </a:r>
                      <a:r>
                        <a:rPr lang="x-none" sz="1800" b="0" smtClean="0"/>
                        <a:t> 	</a:t>
                      </a:r>
                      <a:endParaRPr lang="hu-HU" b="0" dirty="0"/>
                    </a:p>
                  </a:txBody>
                  <a:tcPr/>
                </a:tc>
              </a:tr>
              <a:tr h="640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b="0" smtClean="0"/>
                        <a:t>A javított írásbeli felvételi dolgozatok megtekintése</a:t>
                      </a:r>
                      <a:endParaRPr lang="hu-H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b="0" smtClean="0"/>
                        <a:t>2018. január 26. 8</a:t>
                      </a:r>
                      <a:r>
                        <a:rPr lang="x-none" sz="1800" b="0" u="sng" baseline="30000" smtClean="0"/>
                        <a:t>00 </a:t>
                      </a:r>
                      <a:r>
                        <a:rPr lang="x-none" sz="1800" b="0" smtClean="0"/>
                        <a:t> -</a:t>
                      </a:r>
                      <a:r>
                        <a:rPr lang="hu-HU" sz="1800" b="0" dirty="0" smtClean="0"/>
                        <a:t> </a:t>
                      </a:r>
                      <a:r>
                        <a:rPr lang="x-none" sz="1800" b="0" smtClean="0"/>
                        <a:t>16</a:t>
                      </a:r>
                      <a:r>
                        <a:rPr lang="x-none" sz="1800" b="0" u="sng" baseline="30000" smtClean="0"/>
                        <a:t>00</a:t>
                      </a:r>
                      <a:r>
                        <a:rPr lang="x-none" sz="1800" b="0" smtClean="0"/>
                        <a:t> </a:t>
                      </a:r>
                      <a:endParaRPr lang="hu-HU" sz="1800" b="0" i="1" dirty="0" smtClean="0"/>
                    </a:p>
                    <a:p>
                      <a:endParaRPr lang="hu-HU" b="0" dirty="0"/>
                    </a:p>
                  </a:txBody>
                  <a:tcPr/>
                </a:tc>
              </a:tr>
              <a:tr h="640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b="0" smtClean="0"/>
                        <a:t>Értesítés az írásbeli felvételi vizsga eredményeiről</a:t>
                      </a:r>
                      <a:endParaRPr lang="hu-H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b="0" smtClean="0"/>
                        <a:t>2018. február 8-ig</a:t>
                      </a:r>
                      <a:endParaRPr lang="hu-HU" sz="1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b="0" dirty="0"/>
                    </a:p>
                  </a:txBody>
                  <a:tcPr/>
                </a:tc>
              </a:tr>
              <a:tr h="640644">
                <a:tc>
                  <a:txBody>
                    <a:bodyPr/>
                    <a:lstStyle/>
                    <a:p>
                      <a:r>
                        <a:rPr lang="x-none" sz="1800" b="0" smtClean="0"/>
                        <a:t>Jelentkezési határidő gimnáziumunkba</a:t>
                      </a:r>
                      <a:endParaRPr lang="hu-H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b="0" smtClean="0"/>
                        <a:t>2018. február 19.</a:t>
                      </a:r>
                      <a:endParaRPr lang="hu-HU" sz="1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b="1"/>
              <a:t>A felvételi eljárás főbb </a:t>
            </a:r>
            <a:r>
              <a:rPr lang="x-none" b="1" smtClean="0"/>
              <a:t>időpontjai</a:t>
            </a:r>
            <a:r>
              <a:rPr lang="hu-HU" i="1" dirty="0"/>
              <a:t/>
            </a:r>
            <a:br>
              <a:rPr lang="hu-HU" i="1" dirty="0"/>
            </a:b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748133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95002197"/>
              </p:ext>
            </p:extLst>
          </p:nvPr>
        </p:nvGraphicFramePr>
        <p:xfrm>
          <a:off x="467544" y="2060848"/>
          <a:ext cx="8568952" cy="470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588823">
                <a:tc>
                  <a:txBody>
                    <a:bodyPr/>
                    <a:lstStyle/>
                    <a:p>
                      <a:r>
                        <a:rPr lang="hu-HU" dirty="0" smtClean="0"/>
                        <a:t>ESEMÉNY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IDŐPONT</a:t>
                      </a:r>
                      <a:endParaRPr lang="hu-HU" dirty="0"/>
                    </a:p>
                  </a:txBody>
                  <a:tcPr/>
                </a:tc>
              </a:tr>
              <a:tr h="588823">
                <a:tc>
                  <a:txBody>
                    <a:bodyPr/>
                    <a:lstStyle/>
                    <a:p>
                      <a:r>
                        <a:rPr lang="hu-HU" sz="1800" b="0" dirty="0" smtClean="0"/>
                        <a:t>S</a:t>
                      </a:r>
                      <a:r>
                        <a:rPr lang="x-none" sz="1800" b="0" smtClean="0"/>
                        <a:t>zóbeli vizsgák időpontja: </a:t>
                      </a:r>
                      <a:endParaRPr lang="hu-H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x-none" sz="1800" b="0" smtClean="0"/>
                        <a:t>2018. február 26. </a:t>
                      </a:r>
                      <a:r>
                        <a:rPr lang="hu-HU" sz="1800" b="0" dirty="0" smtClean="0"/>
                        <a:t>, 27., 28. </a:t>
                      </a:r>
                      <a:r>
                        <a:rPr lang="x-none" sz="1800" b="0" smtClean="0"/>
                        <a:t>14</a:t>
                      </a:r>
                      <a:r>
                        <a:rPr lang="x-none" sz="1800" b="0" u="sng" baseline="30000" smtClean="0"/>
                        <a:t>00</a:t>
                      </a:r>
                      <a:r>
                        <a:rPr lang="x-none" sz="1800" b="0" smtClean="0"/>
                        <a:t> óra</a:t>
                      </a:r>
                      <a:endParaRPr lang="hu-HU" sz="1800" b="0" dirty="0" smtClean="0"/>
                    </a:p>
                    <a:p>
                      <a:pPr marL="0" indent="0">
                        <a:buNone/>
                      </a:pPr>
                      <a:r>
                        <a:rPr lang="hu-HU" sz="1800" b="0" dirty="0" smtClean="0"/>
                        <a:t>(kiértesítés szerint)</a:t>
                      </a:r>
                      <a:endParaRPr lang="hu-HU" b="0" dirty="0"/>
                    </a:p>
                  </a:txBody>
                  <a:tcPr/>
                </a:tc>
              </a:tr>
              <a:tr h="101632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u-HU" sz="1800" b="0" dirty="0" smtClean="0"/>
                        <a:t>I</a:t>
                      </a:r>
                      <a:r>
                        <a:rPr lang="x-none" sz="1800" b="0" smtClean="0"/>
                        <a:t>deiglenes felvételi jegyzék nyilvánosságra hozása</a:t>
                      </a:r>
                      <a:endParaRPr lang="hu-HU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b="0" smtClean="0"/>
                        <a:t>2018. március 14.</a:t>
                      </a:r>
                      <a:endParaRPr lang="hu-HU" sz="1800" b="0" i="1" dirty="0" smtClean="0"/>
                    </a:p>
                  </a:txBody>
                  <a:tcPr/>
                </a:tc>
              </a:tr>
              <a:tr h="588823">
                <a:tc>
                  <a:txBody>
                    <a:bodyPr/>
                    <a:lstStyle/>
                    <a:p>
                      <a:r>
                        <a:rPr lang="hu-HU" dirty="0" smtClean="0"/>
                        <a:t>A tanulói adatlapok módosításának lehetősége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2018. március 21-22.</a:t>
                      </a:r>
                      <a:endParaRPr lang="hu-HU" dirty="0"/>
                    </a:p>
                  </a:txBody>
                  <a:tcPr/>
                </a:tc>
              </a:tr>
              <a:tr h="588823">
                <a:tc>
                  <a:txBody>
                    <a:bodyPr/>
                    <a:lstStyle/>
                    <a:p>
                      <a:r>
                        <a:rPr lang="hu-HU" dirty="0" smtClean="0"/>
                        <a:t>A középiskolai felvételről szóló értesítés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2018. április 27.</a:t>
                      </a:r>
                      <a:endParaRPr lang="hu-HU" dirty="0"/>
                    </a:p>
                  </a:txBody>
                  <a:tcPr/>
                </a:tc>
              </a:tr>
              <a:tr h="588823">
                <a:tc>
                  <a:txBody>
                    <a:bodyPr/>
                    <a:lstStyle/>
                    <a:p>
                      <a:r>
                        <a:rPr lang="hu-HU" dirty="0" smtClean="0"/>
                        <a:t>Beiratkozás a gimnáziumba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2018.</a:t>
                      </a:r>
                      <a:r>
                        <a:rPr lang="hu-HU" baseline="0" dirty="0" smtClean="0"/>
                        <a:t> j</a:t>
                      </a:r>
                      <a:r>
                        <a:rPr lang="hu-HU" dirty="0" smtClean="0"/>
                        <a:t>únius 22.</a:t>
                      </a:r>
                      <a:endParaRPr lang="hu-HU" dirty="0"/>
                    </a:p>
                  </a:txBody>
                  <a:tcPr/>
                </a:tc>
              </a:tr>
              <a:tr h="588823">
                <a:tc>
                  <a:txBody>
                    <a:bodyPr/>
                    <a:lstStyle/>
                    <a:p>
                      <a:r>
                        <a:rPr lang="hu-HU" dirty="0" smtClean="0"/>
                        <a:t>Angol nyelvi szintfelmérő a csoportkialakításokhoz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2018. augusztus 28.  8.00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sz="4000" b="1"/>
              <a:t>A felvételi eljárás főbb időpontjai:</a:t>
            </a:r>
            <a:r>
              <a:rPr lang="hu-HU" sz="4000" i="1" dirty="0"/>
              <a:t/>
            </a:r>
            <a:br>
              <a:rPr lang="hu-HU" sz="4000" i="1" dirty="0"/>
            </a:b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858235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Pontszámítás iskolánkban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55576" y="1340768"/>
            <a:ext cx="3744416" cy="4785395"/>
          </a:xfrm>
        </p:spPr>
        <p:txBody>
          <a:bodyPr>
            <a:normAutofit/>
          </a:bodyPr>
          <a:lstStyle/>
          <a:p>
            <a:pPr lvl="0"/>
            <a:r>
              <a:rPr lang="hu-HU" dirty="0" smtClean="0"/>
              <a:t>Tantárgyi eredmények (készségtárgyak </a:t>
            </a:r>
            <a:r>
              <a:rPr lang="hu-HU" dirty="0"/>
              <a:t>nélkül</a:t>
            </a:r>
            <a:r>
              <a:rPr lang="hu-HU" dirty="0" smtClean="0"/>
              <a:t>)</a:t>
            </a:r>
            <a:endParaRPr lang="hu-HU" dirty="0"/>
          </a:p>
          <a:p>
            <a:pPr lvl="1"/>
            <a:r>
              <a:rPr lang="hu-HU" dirty="0"/>
              <a:t>5., 6., 7. osztály év végi</a:t>
            </a:r>
          </a:p>
          <a:p>
            <a:pPr lvl="1"/>
            <a:r>
              <a:rPr lang="hu-HU" dirty="0"/>
              <a:t>8. osztály </a:t>
            </a:r>
            <a:r>
              <a:rPr lang="hu-HU" dirty="0" smtClean="0"/>
              <a:t>félévi</a:t>
            </a:r>
          </a:p>
          <a:p>
            <a:pPr lvl="0"/>
            <a:r>
              <a:rPr lang="hu-HU" dirty="0" smtClean="0"/>
              <a:t>A </a:t>
            </a:r>
            <a:r>
              <a:rPr lang="hu-HU" dirty="0"/>
              <a:t>központilag kiadott egységes írásbeli vizsga </a:t>
            </a:r>
            <a:r>
              <a:rPr lang="hu-HU" dirty="0" smtClean="0"/>
              <a:t>eredménye</a:t>
            </a:r>
          </a:p>
          <a:p>
            <a:pPr lvl="1"/>
            <a:r>
              <a:rPr lang="hu-HU" dirty="0" smtClean="0"/>
              <a:t>matematika</a:t>
            </a:r>
          </a:p>
          <a:p>
            <a:pPr lvl="1"/>
            <a:r>
              <a:rPr lang="hu-HU" dirty="0" smtClean="0"/>
              <a:t>magyar nyelv és irodalom</a:t>
            </a:r>
          </a:p>
          <a:p>
            <a:r>
              <a:rPr lang="hu-HU" dirty="0" smtClean="0"/>
              <a:t>Szóbeli </a:t>
            </a:r>
            <a:r>
              <a:rPr lang="hu-HU" dirty="0"/>
              <a:t>vizsga összesített eredményei </a:t>
            </a:r>
            <a:endParaRPr lang="hu-HU" dirty="0" smtClean="0"/>
          </a:p>
          <a:p>
            <a:pPr lvl="1"/>
            <a:r>
              <a:rPr lang="hu-HU" dirty="0" smtClean="0"/>
              <a:t>matematika</a:t>
            </a:r>
          </a:p>
          <a:p>
            <a:pPr lvl="1"/>
            <a:r>
              <a:rPr lang="hu-HU" dirty="0" smtClean="0"/>
              <a:t>magyar nyelv és irodalom</a:t>
            </a:r>
          </a:p>
          <a:p>
            <a:pPr lvl="0"/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572000" y="1556792"/>
            <a:ext cx="4176464" cy="5040560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hu-HU" sz="2400" b="1" dirty="0"/>
              <a:t>25 </a:t>
            </a:r>
            <a:r>
              <a:rPr lang="hu-HU" sz="2400" dirty="0"/>
              <a:t>pont  </a:t>
            </a:r>
            <a:endParaRPr lang="hu-HU" sz="2400" dirty="0" smtClean="0"/>
          </a:p>
          <a:p>
            <a:pPr marL="342900" lvl="1" indent="-342900" algn="ctr">
              <a:buFont typeface="Arial" panose="020B0604020202020204" pitchFamily="34" charset="0"/>
              <a:buChar char="•"/>
            </a:pPr>
            <a:endParaRPr lang="hu-HU" dirty="0"/>
          </a:p>
          <a:p>
            <a:pPr marL="342900" lvl="1" indent="-342900" algn="ctr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342900" lvl="1" indent="-342900" algn="ctr">
              <a:buFont typeface="Arial" panose="020B0604020202020204" pitchFamily="34" charset="0"/>
              <a:buChar char="•"/>
            </a:pPr>
            <a:endParaRPr lang="hu-HU" dirty="0"/>
          </a:p>
          <a:p>
            <a:pPr marL="0" lvl="1" indent="0" algn="ctr">
              <a:buNone/>
            </a:pPr>
            <a:r>
              <a:rPr lang="hu-HU" sz="2400" b="1" dirty="0"/>
              <a:t>50</a:t>
            </a:r>
            <a:r>
              <a:rPr lang="hu-HU" sz="2400" dirty="0"/>
              <a:t> pont</a:t>
            </a:r>
          </a:p>
          <a:p>
            <a:pPr marL="342900" lvl="1" indent="-342900" algn="ctr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342900" lvl="1" indent="-342900" algn="ctr">
              <a:buFont typeface="Arial" panose="020B0604020202020204" pitchFamily="34" charset="0"/>
              <a:buChar char="•"/>
            </a:pPr>
            <a:endParaRPr lang="hu-HU" dirty="0"/>
          </a:p>
          <a:p>
            <a:pPr marL="342900" lvl="1" indent="-342900" algn="ctr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0" indent="0" algn="ctr">
              <a:buNone/>
            </a:pPr>
            <a:r>
              <a:rPr lang="hu-HU" b="1" dirty="0" smtClean="0"/>
              <a:t>25</a:t>
            </a:r>
            <a:r>
              <a:rPr lang="hu-HU" dirty="0" smtClean="0"/>
              <a:t> pont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b="1" dirty="0" smtClean="0"/>
              <a:t>Összesen: 100 pont</a:t>
            </a:r>
            <a:endParaRPr lang="hu-HU" b="1" dirty="0"/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904937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132856"/>
            <a:ext cx="7931224" cy="5145435"/>
          </a:xfrm>
        </p:spPr>
        <p:txBody>
          <a:bodyPr>
            <a:normAutofit/>
          </a:bodyPr>
          <a:lstStyle/>
          <a:p>
            <a:r>
              <a:rPr lang="hu-HU" dirty="0" smtClean="0"/>
              <a:t>Tanulói j</a:t>
            </a:r>
            <a:r>
              <a:rPr lang="x-none" dirty="0" smtClean="0"/>
              <a:t>elentkez</a:t>
            </a:r>
            <a:r>
              <a:rPr lang="hu-HU" dirty="0" err="1"/>
              <a:t>ési</a:t>
            </a:r>
            <a:r>
              <a:rPr lang="hu-HU" dirty="0"/>
              <a:t> </a:t>
            </a:r>
            <a:r>
              <a:rPr lang="hu-HU" dirty="0" smtClean="0"/>
              <a:t>lap a központi írásbeli vizsgára: </a:t>
            </a:r>
            <a:r>
              <a:rPr lang="x-none" u="sng" dirty="0" smtClean="0">
                <a:hlinkClick r:id="rId2"/>
              </a:rPr>
              <a:t>www.oktatas.hu</a:t>
            </a:r>
            <a:r>
              <a:rPr lang="hu-HU" u="sng" dirty="0" smtClean="0"/>
              <a:t> </a:t>
            </a:r>
            <a:r>
              <a:rPr lang="hu-HU" dirty="0" smtClean="0"/>
              <a:t>vagy honlapunkról</a:t>
            </a:r>
            <a:endParaRPr lang="hu-HU" dirty="0"/>
          </a:p>
          <a:p>
            <a:r>
              <a:rPr lang="hu-HU" dirty="0" smtClean="0"/>
              <a:t>Beadás</a:t>
            </a:r>
            <a:r>
              <a:rPr lang="hu-HU" dirty="0"/>
              <a:t>: ahol </a:t>
            </a:r>
            <a:r>
              <a:rPr lang="hu-HU" dirty="0" smtClean="0"/>
              <a:t>írja az írásbeli vizsgát</a:t>
            </a:r>
          </a:p>
          <a:p>
            <a:pPr marL="815975" lvl="1" indent="-185738"/>
            <a:r>
              <a:rPr lang="hu-HU" dirty="0" smtClean="0"/>
              <a:t>Iskolánkban is lehet írni</a:t>
            </a:r>
            <a:r>
              <a:rPr lang="x-none" dirty="0" smtClean="0"/>
              <a:t> </a:t>
            </a:r>
            <a:endParaRPr lang="hu-HU" dirty="0" smtClean="0"/>
          </a:p>
          <a:p>
            <a:r>
              <a:rPr lang="hu-HU" dirty="0" smtClean="0"/>
              <a:t>Írásbeli vizsgára hozni kell</a:t>
            </a:r>
          </a:p>
          <a:p>
            <a:pPr lvl="2"/>
            <a:r>
              <a:rPr lang="hu-HU" dirty="0" smtClean="0"/>
              <a:t>személyazonosításra alkalmas igazolvány (diák vagy személyi)</a:t>
            </a:r>
          </a:p>
          <a:p>
            <a:pPr lvl="2"/>
            <a:r>
              <a:rPr lang="hu-HU" dirty="0" smtClean="0"/>
              <a:t>matematika írásbelihez rajzeszköz (vonalzó, körző, szögmérő)</a:t>
            </a:r>
          </a:p>
          <a:p>
            <a:pPr lvl="2"/>
            <a:r>
              <a:rPr lang="hu-HU" dirty="0" smtClean="0"/>
              <a:t>Kék vagy fekete színű toll, ceruza</a:t>
            </a:r>
          </a:p>
          <a:p>
            <a:r>
              <a:rPr lang="hu-HU" dirty="0" smtClean="0"/>
              <a:t>Időtartam: 2X45 perc, 15 perc szünettel</a:t>
            </a:r>
          </a:p>
          <a:p>
            <a:pPr marL="0" indent="0">
              <a:buNone/>
            </a:pPr>
            <a:endParaRPr lang="hu-HU" dirty="0" smtClean="0"/>
          </a:p>
          <a:p>
            <a:pPr marL="114300" indent="0">
              <a:buNone/>
            </a:pPr>
            <a:r>
              <a:rPr lang="hu-HU" dirty="0" smtClean="0"/>
              <a:t>SNI, BTM speciális ellátásra vonatkozó felmentést csatolni!</a:t>
            </a:r>
            <a:endParaRPr lang="hu-HU" dirty="0"/>
          </a:p>
          <a:p>
            <a:pPr marL="914400" lvl="2" indent="0">
              <a:buNone/>
            </a:pPr>
            <a:endParaRPr lang="hu-HU" dirty="0" smtClean="0"/>
          </a:p>
          <a:p>
            <a:pPr lvl="2"/>
            <a:endParaRPr lang="hu-HU" dirty="0" smtClean="0"/>
          </a:p>
          <a:p>
            <a:pPr lvl="2"/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K</a:t>
            </a:r>
            <a:r>
              <a:rPr lang="x-none" b="1"/>
              <a:t>özponti </a:t>
            </a:r>
            <a:r>
              <a:rPr lang="hu-HU" b="1" dirty="0" smtClean="0"/>
              <a:t>írásbeli </a:t>
            </a:r>
            <a:r>
              <a:rPr lang="x-none" b="1" smtClean="0"/>
              <a:t>felvételi </a:t>
            </a:r>
            <a:r>
              <a:rPr lang="x-none" b="1"/>
              <a:t>vizsga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029838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 fontScale="25000" lnSpcReduction="20000"/>
          </a:bodyPr>
          <a:lstStyle/>
          <a:p>
            <a:endParaRPr lang="hu-HU" dirty="0"/>
          </a:p>
          <a:p>
            <a:pPr marL="0" indent="0">
              <a:buNone/>
            </a:pPr>
            <a:r>
              <a:rPr lang="hu-HU" sz="9600" dirty="0"/>
              <a:t> </a:t>
            </a:r>
            <a:r>
              <a:rPr lang="hu-HU" sz="9600" b="1" dirty="0" smtClean="0"/>
              <a:t>Az </a:t>
            </a:r>
            <a:r>
              <a:rPr lang="hu-HU" sz="9600" b="1" dirty="0"/>
              <a:t>alábbi két mű közül az egyik alapos ismerete:</a:t>
            </a:r>
          </a:p>
          <a:p>
            <a:pPr lvl="1"/>
            <a:r>
              <a:rPr lang="hu-HU" sz="8000" dirty="0"/>
              <a:t>Daniel Defoe: Robinson </a:t>
            </a:r>
            <a:r>
              <a:rPr lang="hu-HU" sz="8000" dirty="0" err="1" smtClean="0"/>
              <a:t>Crusoe</a:t>
            </a:r>
            <a:r>
              <a:rPr lang="hu-HU" sz="8000" dirty="0" smtClean="0"/>
              <a:t> vagy</a:t>
            </a:r>
            <a:endParaRPr lang="hu-HU" sz="8000" dirty="0"/>
          </a:p>
          <a:p>
            <a:pPr lvl="1"/>
            <a:r>
              <a:rPr lang="hu-HU" sz="8000" dirty="0" smtClean="0"/>
              <a:t>Tasnádi </a:t>
            </a:r>
            <a:r>
              <a:rPr lang="hu-HU" sz="8000" dirty="0"/>
              <a:t>István, Jeli Viktória és Gimesi Dóra: Időfutár – A körző titka</a:t>
            </a:r>
          </a:p>
          <a:p>
            <a:endParaRPr lang="hu-H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9600" b="1" dirty="0" smtClean="0"/>
              <a:t>Egy </a:t>
            </a:r>
            <a:r>
              <a:rPr lang="hu-HU" sz="9600" b="1" dirty="0"/>
              <a:t>szabadon választott regény bemutatása (ne kötelező olvasmány legyen)</a:t>
            </a:r>
          </a:p>
          <a:p>
            <a:pPr lvl="1"/>
            <a:r>
              <a:rPr lang="hu-HU" sz="8000" dirty="0" smtClean="0"/>
              <a:t>A mű bemutatásának szempontjai: jellemek és jellemábrázolás; a mű cselekménye, szerkezeti egységei, üzenete stb.</a:t>
            </a:r>
          </a:p>
          <a:p>
            <a:pPr marL="0" indent="0">
              <a:buNone/>
            </a:pPr>
            <a:r>
              <a:rPr lang="hu-HU" sz="9600" b="1" dirty="0" smtClean="0"/>
              <a:t>Memoriter:</a:t>
            </a:r>
            <a:endParaRPr lang="hu-HU" sz="9600" b="1" dirty="0"/>
          </a:p>
          <a:p>
            <a:pPr lvl="1"/>
            <a:r>
              <a:rPr lang="hu-HU" sz="8000" dirty="0" smtClean="0"/>
              <a:t>Kölcsey </a:t>
            </a:r>
            <a:r>
              <a:rPr lang="hu-HU" sz="8000" dirty="0"/>
              <a:t>Ferenc: </a:t>
            </a:r>
            <a:r>
              <a:rPr lang="hu-HU" sz="8000" dirty="0" smtClean="0"/>
              <a:t>Himnusz</a:t>
            </a:r>
          </a:p>
          <a:p>
            <a:pPr lvl="1"/>
            <a:r>
              <a:rPr lang="hu-HU" sz="8000" dirty="0" smtClean="0"/>
              <a:t>Vörösmarty </a:t>
            </a:r>
            <a:r>
              <a:rPr lang="hu-HU" sz="8000" dirty="0"/>
              <a:t>Mihály: Szózat</a:t>
            </a:r>
          </a:p>
          <a:p>
            <a:pPr lvl="1"/>
            <a:r>
              <a:rPr lang="hu-HU" sz="8000" dirty="0" smtClean="0"/>
              <a:t>egy-egy </a:t>
            </a:r>
            <a:r>
              <a:rPr lang="hu-HU" sz="8000" dirty="0"/>
              <a:t>szabadon választott vers Petőfi Sándortól, Arany Jánostól, </a:t>
            </a:r>
            <a:r>
              <a:rPr lang="hu-HU" sz="8000" dirty="0" smtClean="0"/>
              <a:t>Ady </a:t>
            </a:r>
            <a:r>
              <a:rPr lang="hu-HU" sz="8000" dirty="0"/>
              <a:t>Endrétől, Szabó </a:t>
            </a:r>
            <a:r>
              <a:rPr lang="hu-HU" sz="8000" dirty="0" smtClean="0"/>
              <a:t>Lőrinctől</a:t>
            </a:r>
            <a:endParaRPr lang="hu-HU" sz="8000" dirty="0"/>
          </a:p>
          <a:p>
            <a:pPr marL="0" indent="0">
              <a:buNone/>
            </a:pPr>
            <a:r>
              <a:rPr lang="hu-HU" sz="9600" b="1" dirty="0" smtClean="0"/>
              <a:t>Játékos nyelvi rejtvények, fejtörők </a:t>
            </a:r>
          </a:p>
          <a:p>
            <a:pPr lvl="1"/>
            <a:r>
              <a:rPr lang="hu-HU" sz="8000" dirty="0" smtClean="0"/>
              <a:t>összetett szavak, szóláncok, szólások és közmondások stb.</a:t>
            </a:r>
          </a:p>
          <a:p>
            <a:pPr marL="0" indent="0">
              <a:buNone/>
            </a:pPr>
            <a:endParaRPr lang="hu-HU" sz="6200" dirty="0" smtClean="0"/>
          </a:p>
          <a:p>
            <a:endParaRPr lang="hu-HU" sz="62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Szóbeli magyar nyelv és irodalomból</a:t>
            </a: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4157126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Értékelés</a:t>
            </a:r>
            <a:r>
              <a:rPr lang="hu-HU" b="1" dirty="0" smtClean="0"/>
              <a:t>:</a:t>
            </a:r>
          </a:p>
          <a:p>
            <a:pPr lvl="1"/>
            <a:r>
              <a:rPr lang="hu-HU" dirty="0" smtClean="0"/>
              <a:t>tárgyi </a:t>
            </a:r>
            <a:r>
              <a:rPr lang="hu-HU" dirty="0"/>
              <a:t>tudás</a:t>
            </a:r>
          </a:p>
          <a:p>
            <a:pPr lvl="1"/>
            <a:r>
              <a:rPr lang="hu-HU" dirty="0" smtClean="0"/>
              <a:t>szakkifejezések </a:t>
            </a:r>
            <a:r>
              <a:rPr lang="hu-HU" dirty="0"/>
              <a:t>megfelelő </a:t>
            </a:r>
            <a:r>
              <a:rPr lang="hu-HU" dirty="0" smtClean="0"/>
              <a:t>használata</a:t>
            </a:r>
          </a:p>
          <a:p>
            <a:pPr lvl="1"/>
            <a:r>
              <a:rPr lang="hu-HU" dirty="0" smtClean="0"/>
              <a:t>kommunikációs készség</a:t>
            </a:r>
          </a:p>
          <a:p>
            <a:pPr lvl="1"/>
            <a:r>
              <a:rPr lang="hu-HU" dirty="0" smtClean="0"/>
              <a:t>kreativitás, önálló gondolkodásmód</a:t>
            </a:r>
          </a:p>
          <a:p>
            <a:pPr marL="457200" lvl="1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/>
              <a:t>A felelet </a:t>
            </a:r>
            <a:r>
              <a:rPr lang="hu-HU" b="1" dirty="0" smtClean="0"/>
              <a:t>időtartama </a:t>
            </a:r>
            <a:r>
              <a:rPr lang="hu-HU" dirty="0" smtClean="0"/>
              <a:t>maximum 10 perc</a:t>
            </a:r>
          </a:p>
          <a:p>
            <a:pPr marL="57150" indent="0">
              <a:buNone/>
            </a:pPr>
            <a:r>
              <a:rPr lang="hu-HU" b="1" dirty="0" smtClean="0"/>
              <a:t>Felkészülési </a:t>
            </a:r>
            <a:r>
              <a:rPr lang="hu-HU" b="1" dirty="0"/>
              <a:t>idő nem áll </a:t>
            </a:r>
            <a:r>
              <a:rPr lang="hu-HU" b="1" dirty="0" smtClean="0"/>
              <a:t>rendelkezésre</a:t>
            </a:r>
            <a:r>
              <a:rPr lang="hu-HU" b="1" dirty="0"/>
              <a:t>!</a:t>
            </a: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Szóbeli magyar nyelv és irodalomból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020052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797152"/>
            <a:ext cx="2847079" cy="1896020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hu-HU" b="1" dirty="0" smtClean="0"/>
              <a:t>Az </a:t>
            </a:r>
            <a:r>
              <a:rPr lang="hu-HU" b="1" dirty="0"/>
              <a:t>iskola elnevezése:</a:t>
            </a:r>
          </a:p>
          <a:p>
            <a:pPr lvl="0"/>
            <a:r>
              <a:rPr lang="hu-HU" dirty="0"/>
              <a:t>Szabó Lőrinc hosszú ideig lakott a környéken, fia, Lóci </a:t>
            </a:r>
            <a:r>
              <a:rPr lang="hu-HU" dirty="0" smtClean="0"/>
              <a:t>a </a:t>
            </a:r>
            <a:r>
              <a:rPr lang="hu-HU" dirty="0"/>
              <a:t>Fenyves utcai </a:t>
            </a:r>
            <a:r>
              <a:rPr lang="hu-HU" dirty="0" smtClean="0"/>
              <a:t>épületbe </a:t>
            </a:r>
            <a:r>
              <a:rPr lang="hu-HU" dirty="0"/>
              <a:t>járt iskolába</a:t>
            </a:r>
          </a:p>
          <a:p>
            <a:pPr lvl="0"/>
            <a:r>
              <a:rPr lang="hu-HU" dirty="0"/>
              <a:t>a költő nevét 1995-ben vette fel </a:t>
            </a:r>
            <a:endParaRPr lang="hu-HU" dirty="0" smtClean="0"/>
          </a:p>
          <a:p>
            <a:pPr marL="0" lvl="0" indent="0">
              <a:buNone/>
            </a:pPr>
            <a:r>
              <a:rPr lang="hu-HU" b="1" dirty="0" smtClean="0"/>
              <a:t>A gimnázium története</a:t>
            </a:r>
            <a:endParaRPr lang="hu-HU" b="1" dirty="0"/>
          </a:p>
          <a:p>
            <a:r>
              <a:rPr lang="hu-HU" dirty="0" smtClean="0"/>
              <a:t> 1995-től működik </a:t>
            </a:r>
            <a:r>
              <a:rPr lang="hu-HU" dirty="0"/>
              <a:t>a </a:t>
            </a:r>
            <a:r>
              <a:rPr lang="hu-HU" dirty="0" smtClean="0"/>
              <a:t>gimnáziumi tagozat</a:t>
            </a:r>
            <a:endParaRPr lang="hu-HU" dirty="0"/>
          </a:p>
          <a:p>
            <a:pPr lvl="0"/>
            <a:r>
              <a:rPr lang="hu-HU" dirty="0"/>
              <a:t>1999-től kéttannyelvű, 13 évfolyamos képzés folyik</a:t>
            </a:r>
          </a:p>
          <a:p>
            <a:pPr lvl="0"/>
            <a:r>
              <a:rPr lang="hu-HU" dirty="0"/>
              <a:t>2011-ben az iskolát a Köztársaság Elnökének Díszoklevele Éremmel tüntették ki</a:t>
            </a: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kis iskolatörténet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786037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b="1" dirty="0" smtClean="0"/>
              <a:t>Részei:</a:t>
            </a:r>
          </a:p>
          <a:p>
            <a:pPr lvl="1"/>
            <a:r>
              <a:rPr lang="hu-HU" dirty="0" smtClean="0"/>
              <a:t>öt villámkérdés, felkészülési idő nélkül</a:t>
            </a:r>
          </a:p>
          <a:p>
            <a:pPr lvl="1"/>
            <a:r>
              <a:rPr lang="hu-HU" dirty="0" smtClean="0"/>
              <a:t>matematikai </a:t>
            </a:r>
            <a:r>
              <a:rPr lang="hu-HU" dirty="0"/>
              <a:t>kompetenciát mérő </a:t>
            </a:r>
            <a:r>
              <a:rPr lang="hu-HU" dirty="0" smtClean="0"/>
              <a:t>feladat, 10 perc felkészülési idő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 smtClean="0"/>
              <a:t>Értékelés szempontjai:</a:t>
            </a:r>
          </a:p>
          <a:p>
            <a:pPr lvl="1"/>
            <a:r>
              <a:rPr lang="hu-HU" dirty="0" smtClean="0"/>
              <a:t>matematikai </a:t>
            </a:r>
            <a:r>
              <a:rPr lang="hu-HU" dirty="0"/>
              <a:t>alapfogalmak és ismeretek pontos </a:t>
            </a:r>
            <a:r>
              <a:rPr lang="hu-HU" dirty="0" smtClean="0"/>
              <a:t>használata</a:t>
            </a:r>
          </a:p>
          <a:p>
            <a:pPr lvl="1"/>
            <a:r>
              <a:rPr lang="hu-HU" dirty="0" smtClean="0"/>
              <a:t>problémamegoldó képesség</a:t>
            </a:r>
          </a:p>
          <a:p>
            <a:pPr lvl="1"/>
            <a:r>
              <a:rPr lang="hu-HU" dirty="0" smtClean="0"/>
              <a:t>logikus, önálló gondolkodás</a:t>
            </a:r>
          </a:p>
          <a:p>
            <a:pPr lvl="1"/>
            <a:endParaRPr lang="hu-HU" dirty="0"/>
          </a:p>
          <a:p>
            <a:pPr marL="0" indent="0">
              <a:buNone/>
            </a:pPr>
            <a:r>
              <a:rPr lang="hu-HU" b="1" dirty="0" smtClean="0"/>
              <a:t>A </a:t>
            </a:r>
            <a:r>
              <a:rPr lang="hu-HU" b="1" dirty="0"/>
              <a:t>felelet </a:t>
            </a:r>
            <a:r>
              <a:rPr lang="hu-HU" b="1" dirty="0" smtClean="0"/>
              <a:t>időtartama maximum 10 perc</a:t>
            </a:r>
            <a:endParaRPr lang="hu-HU" b="1" dirty="0"/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Szóbeli vizsga matematikából</a:t>
            </a: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2780137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/>
              <a:t>módosítói tanulói adatlap </a:t>
            </a:r>
            <a:r>
              <a:rPr lang="hu-HU" dirty="0" smtClean="0"/>
              <a:t>kitöltésével módosítható</a:t>
            </a:r>
            <a:r>
              <a:rPr lang="hu-HU" dirty="0"/>
              <a:t>:</a:t>
            </a:r>
          </a:p>
          <a:p>
            <a:pPr lvl="1"/>
            <a:r>
              <a:rPr lang="hu-HU" dirty="0"/>
              <a:t>Eredeti sorrend </a:t>
            </a:r>
          </a:p>
          <a:p>
            <a:pPr lvl="1"/>
            <a:r>
              <a:rPr lang="hu-HU" dirty="0"/>
              <a:t>Új </a:t>
            </a:r>
            <a:r>
              <a:rPr lang="hu-HU" dirty="0" smtClean="0"/>
              <a:t>tanulmányi </a:t>
            </a:r>
            <a:r>
              <a:rPr lang="hu-HU" dirty="0"/>
              <a:t>terület csak az érintett középfokú iskolával történt előzetes egyeztetés </a:t>
            </a:r>
            <a:r>
              <a:rPr lang="hu-HU" dirty="0" smtClean="0"/>
              <a:t>alapján lehetséges</a:t>
            </a:r>
            <a:endParaRPr lang="hu-HU" dirty="0"/>
          </a:p>
          <a:p>
            <a:r>
              <a:rPr lang="hu-HU" dirty="0"/>
              <a:t>Nem lehet:</a:t>
            </a:r>
          </a:p>
          <a:p>
            <a:pPr lvl="1"/>
            <a:r>
              <a:rPr lang="hu-HU" dirty="0"/>
              <a:t>Új iskolát jelölni</a:t>
            </a:r>
          </a:p>
          <a:p>
            <a:pPr lvl="1"/>
            <a:r>
              <a:rPr lang="hu-HU" dirty="0"/>
              <a:t>Iskolát és tanulmányi területet törölni</a:t>
            </a: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Jelentkezések módosításá</a:t>
            </a:r>
            <a:r>
              <a:rPr lang="hu-HU" dirty="0"/>
              <a:t>nak lehetősége </a:t>
            </a:r>
          </a:p>
        </p:txBody>
      </p:sp>
    </p:spTree>
    <p:extLst>
      <p:ext uri="{BB962C8B-B14F-4D97-AF65-F5344CB8AC3E}">
        <p14:creationId xmlns="" xmlns:p14="http://schemas.microsoft.com/office/powerpoint/2010/main" val="3956301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Jelentkezés gimnáziumunkba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12185886"/>
              </p:ext>
            </p:extLst>
          </p:nvPr>
        </p:nvGraphicFramePr>
        <p:xfrm>
          <a:off x="2542045" y="2227055"/>
          <a:ext cx="4046179" cy="45143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86908"/>
                <a:gridCol w="1205388"/>
                <a:gridCol w="857343"/>
                <a:gridCol w="1096540"/>
              </a:tblGrid>
              <a:tr h="37555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Gimnázium 9. évfolyam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52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Tanév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jelentkezett (fő)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felvett (fő)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arány</a:t>
                      </a:r>
                      <a:endParaRPr lang="hu-H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(túljelentkezés)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</a:tr>
              <a:tr h="256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2003/04.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139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39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3,5-szeres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</a:tr>
              <a:tr h="256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2004/05.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153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37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4,1-szeres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</a:tr>
              <a:tr h="256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2005/06.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136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40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3,4-szeres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</a:tr>
              <a:tr h="256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2006/07.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155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42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3,7-szeres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</a:tr>
              <a:tr h="256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2007/08.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171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42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4,1-szeres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</a:tr>
              <a:tr h="256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2008/09.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125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30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4,2-szeres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</a:tr>
              <a:tr h="256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2009/10.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135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32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4,2-szeres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</a:tr>
              <a:tr h="256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2010/11.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139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35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4-szeres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</a:tr>
              <a:tr h="256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2011/12.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119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36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3,3-szoros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</a:tr>
              <a:tr h="256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2012/13.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163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34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4,8-szoros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</a:tr>
              <a:tr h="256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2013/14.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118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22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5,4-szeres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</a:tr>
              <a:tr h="256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2014/15.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115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31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3,7-szeres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</a:tr>
              <a:tr h="256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2015/16.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153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38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4,02-szoros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</a:tr>
              <a:tr h="256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2016/17.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188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35</a:t>
                      </a:r>
                      <a:endParaRPr lang="hu-H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5,3-szoros</a:t>
                      </a:r>
                      <a:endParaRPr lang="hu-HU" sz="11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3" marR="3542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1165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Köszönjük a figyelmet!</a:t>
            </a:r>
            <a:br>
              <a:rPr lang="hu-HU" dirty="0" smtClean="0"/>
            </a:br>
            <a:r>
              <a:rPr lang="hu-HU" dirty="0" smtClean="0"/>
              <a:t>Találkozzunk szeptemberben!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807114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családias </a:t>
            </a:r>
            <a:r>
              <a:rPr lang="hu-HU" dirty="0" smtClean="0"/>
              <a:t>légkör, gyerekközpontúság (Óriás Lóci program)</a:t>
            </a:r>
          </a:p>
          <a:p>
            <a:r>
              <a:rPr lang="hu-HU" dirty="0" smtClean="0"/>
              <a:t>biztos nyelvtudás</a:t>
            </a:r>
          </a:p>
          <a:p>
            <a:r>
              <a:rPr lang="hu-HU" dirty="0" smtClean="0"/>
              <a:t>a </a:t>
            </a:r>
            <a:r>
              <a:rPr lang="hu-HU" dirty="0" err="1"/>
              <a:t>tanár-diák-szülő</a:t>
            </a:r>
            <a:r>
              <a:rPr lang="hu-HU" dirty="0"/>
              <a:t> hármasának </a:t>
            </a:r>
            <a:r>
              <a:rPr lang="hu-HU" dirty="0" smtClean="0"/>
              <a:t>összhangja, diákok, szülők bevonása az új irányvonalak kialakításába</a:t>
            </a:r>
          </a:p>
          <a:p>
            <a:r>
              <a:rPr lang="hu-HU" dirty="0" smtClean="0"/>
              <a:t>külföldi </a:t>
            </a:r>
            <a:r>
              <a:rPr lang="hu-HU" dirty="0"/>
              <a:t>tanulmányutak tapasztalatait hasznosító, módszertani újításokra nyitott </a:t>
            </a:r>
            <a:r>
              <a:rPr lang="hu-HU" dirty="0" smtClean="0"/>
              <a:t>tanárok</a:t>
            </a:r>
          </a:p>
          <a:p>
            <a:r>
              <a:rPr lang="hu-HU" dirty="0" smtClean="0"/>
              <a:t>kreativitás</a:t>
            </a:r>
            <a:r>
              <a:rPr lang="hu-HU" dirty="0"/>
              <a:t>, az angolszász kultúrkör </a:t>
            </a:r>
            <a:r>
              <a:rPr lang="hu-HU" dirty="0" smtClean="0"/>
              <a:t>ismerete</a:t>
            </a:r>
          </a:p>
          <a:p>
            <a:r>
              <a:rPr lang="hu-HU" dirty="0" smtClean="0"/>
              <a:t>külföldi egyetemi tanulmányokhoz is biztos alapot adó nyelvi felkészítés </a:t>
            </a:r>
          </a:p>
          <a:p>
            <a:pPr marL="0" indent="0">
              <a:buNone/>
            </a:pPr>
            <a:endParaRPr lang="hu-HU" dirty="0" smtClean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érdemes minket választani?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68602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magyar-angol </a:t>
            </a:r>
            <a:r>
              <a:rPr lang="hu-HU" dirty="0"/>
              <a:t>kéttannyelvű </a:t>
            </a:r>
            <a:r>
              <a:rPr lang="hu-HU" dirty="0" smtClean="0"/>
              <a:t>osztály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 smtClean="0"/>
              <a:t>angol </a:t>
            </a:r>
            <a:r>
              <a:rPr lang="hu-HU" dirty="0"/>
              <a:t>nyelvi előkészítő (NYEK) osztály</a:t>
            </a: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2018/19-es tanévben indítandó osztályaink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167142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2132856"/>
            <a:ext cx="7992888" cy="5139952"/>
          </a:xfrm>
        </p:spPr>
        <p:txBody>
          <a:bodyPr>
            <a:normAutofit fontScale="40000" lnSpcReduction="20000"/>
          </a:bodyPr>
          <a:lstStyle/>
          <a:p>
            <a:r>
              <a:rPr lang="hu-HU" sz="8000" dirty="0" smtClean="0"/>
              <a:t>Speciális előkészítő osztály (KNY)</a:t>
            </a:r>
          </a:p>
          <a:p>
            <a:pPr lvl="1"/>
            <a:r>
              <a:rPr lang="hu-HU" sz="7000" dirty="0" smtClean="0"/>
              <a:t>heti 18 nyelvi óra</a:t>
            </a:r>
          </a:p>
          <a:p>
            <a:pPr lvl="2"/>
            <a:r>
              <a:rPr lang="hu-HU" sz="6000" dirty="0" smtClean="0">
                <a:solidFill>
                  <a:schemeClr val="accent2">
                    <a:lumMod val="50000"/>
                  </a:schemeClr>
                </a:solidFill>
              </a:rPr>
              <a:t>General  Science: természettudományi szaknyelvi alapozó: matematika és földrajz, heti 2 óra</a:t>
            </a:r>
          </a:p>
          <a:p>
            <a:pPr lvl="2"/>
            <a:r>
              <a:rPr lang="hu-HU" sz="6000" dirty="0" smtClean="0">
                <a:solidFill>
                  <a:schemeClr val="accent2">
                    <a:lumMod val="50000"/>
                  </a:schemeClr>
                </a:solidFill>
              </a:rPr>
              <a:t>angol nyelvi óra, heti 16 óra beszéd- és íráskészség, hallás- és olvasás utáni szövegértés, nyelvhasználat fejlesztése </a:t>
            </a:r>
          </a:p>
          <a:p>
            <a:pPr lvl="1"/>
            <a:r>
              <a:rPr lang="hu-HU" sz="7000" dirty="0" smtClean="0">
                <a:solidFill>
                  <a:schemeClr val="accent2">
                    <a:lumMod val="50000"/>
                  </a:schemeClr>
                </a:solidFill>
              </a:rPr>
              <a:t>nem szükséges hozzá előzetes nyelvi tudás</a:t>
            </a:r>
          </a:p>
          <a:p>
            <a:pPr lvl="1"/>
            <a:r>
              <a:rPr lang="hu-HU" sz="7000" dirty="0">
                <a:solidFill>
                  <a:schemeClr val="accent2">
                    <a:lumMod val="50000"/>
                  </a:schemeClr>
                </a:solidFill>
              </a:rPr>
              <a:t>é</a:t>
            </a:r>
            <a:r>
              <a:rPr lang="hu-HU" sz="7000" dirty="0" smtClean="0">
                <a:solidFill>
                  <a:schemeClr val="accent2">
                    <a:lumMod val="50000"/>
                  </a:schemeClr>
                </a:solidFill>
              </a:rPr>
              <a:t>v végi követelmény, a továbbhaladás feltétele:</a:t>
            </a:r>
          </a:p>
          <a:p>
            <a:pPr lvl="2"/>
            <a:r>
              <a:rPr lang="hu-HU" sz="6000" dirty="0" smtClean="0">
                <a:solidFill>
                  <a:schemeClr val="accent2">
                    <a:lumMod val="50000"/>
                  </a:schemeClr>
                </a:solidFill>
              </a:rPr>
              <a:t>Cambridge </a:t>
            </a:r>
            <a:r>
              <a:rPr lang="hu-HU" sz="6000" dirty="0" err="1" smtClean="0">
                <a:solidFill>
                  <a:schemeClr val="accent2">
                    <a:lumMod val="50000"/>
                  </a:schemeClr>
                </a:solidFill>
              </a:rPr>
              <a:t>First</a:t>
            </a:r>
            <a:r>
              <a:rPr lang="hu-HU" sz="6000" dirty="0" smtClean="0">
                <a:solidFill>
                  <a:schemeClr val="accent2">
                    <a:lumMod val="50000"/>
                  </a:schemeClr>
                </a:solidFill>
              </a:rPr>
              <a:t> típusú szintvizsga 55%  </a:t>
            </a:r>
          </a:p>
          <a:p>
            <a:pPr lvl="2"/>
            <a:r>
              <a:rPr lang="hu-HU" sz="6000" dirty="0" smtClean="0">
                <a:solidFill>
                  <a:schemeClr val="accent2">
                    <a:lumMod val="50000"/>
                  </a:schemeClr>
                </a:solidFill>
              </a:rPr>
              <a:t>próbavizsgák: január, április</a:t>
            </a:r>
          </a:p>
          <a:p>
            <a:pPr marL="457200" lvl="1" indent="0">
              <a:buNone/>
            </a:pPr>
            <a:endParaRPr lang="hu-HU" sz="5600" dirty="0"/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Magyar-angol </a:t>
            </a:r>
            <a:r>
              <a:rPr lang="hu-HU" b="1" dirty="0"/>
              <a:t>kéttannyelvű </a:t>
            </a:r>
            <a:r>
              <a:rPr lang="hu-HU" b="1" dirty="0" smtClean="0"/>
              <a:t>képzés</a:t>
            </a:r>
            <a:br>
              <a:rPr lang="hu-HU" b="1" dirty="0" smtClean="0"/>
            </a:b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3125734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2132856"/>
            <a:ext cx="7704856" cy="4104456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a</a:t>
            </a:r>
            <a:r>
              <a:rPr lang="hu-HU" sz="2800" dirty="0" smtClean="0"/>
              <a:t>nyanyelvi tanár is tanít</a:t>
            </a:r>
          </a:p>
          <a:p>
            <a:r>
              <a:rPr lang="hu-HU" sz="2800" dirty="0" smtClean="0"/>
              <a:t>nagyobb terhelés, magasabb óraszámmal jár  (37-40 óra/hét)</a:t>
            </a:r>
          </a:p>
          <a:p>
            <a:r>
              <a:rPr lang="hu-HU" sz="2800" dirty="0" smtClean="0"/>
              <a:t>9. osztálytól három közismereti tantárgy oktatása folyik angol nyelven </a:t>
            </a:r>
          </a:p>
          <a:p>
            <a:pPr lvl="1"/>
            <a:r>
              <a:rPr lang="hu-HU" sz="2400" dirty="0" smtClean="0"/>
              <a:t>célnyelvi civilizáció</a:t>
            </a:r>
          </a:p>
          <a:p>
            <a:pPr lvl="1"/>
            <a:r>
              <a:rPr lang="hu-HU" sz="2400" dirty="0" smtClean="0"/>
              <a:t>egyetemes történelem</a:t>
            </a:r>
          </a:p>
          <a:p>
            <a:pPr lvl="1"/>
            <a:r>
              <a:rPr lang="hu-HU" sz="2400" dirty="0" smtClean="0"/>
              <a:t>matematika</a:t>
            </a:r>
          </a:p>
          <a:p>
            <a:pPr lvl="1"/>
            <a:r>
              <a:rPr lang="hu-HU" sz="2400" dirty="0" smtClean="0"/>
              <a:t>kémia, földrajz</a:t>
            </a: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Magyar-angol kéttannyelvű képzés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916702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28800"/>
            <a:ext cx="8147248" cy="5073427"/>
          </a:xfrm>
        </p:spPr>
        <p:txBody>
          <a:bodyPr>
            <a:normAutofit fontScale="47500" lnSpcReduction="20000"/>
          </a:bodyPr>
          <a:lstStyle/>
          <a:p>
            <a:r>
              <a:rPr lang="hu-HU" sz="7200" dirty="0"/>
              <a:t>2. idegen nyelv </a:t>
            </a:r>
            <a:endParaRPr lang="hu-HU" sz="7200" dirty="0" smtClean="0"/>
          </a:p>
          <a:p>
            <a:pPr lvl="1"/>
            <a:r>
              <a:rPr lang="hu-HU" sz="5100" dirty="0" smtClean="0"/>
              <a:t>9</a:t>
            </a:r>
            <a:r>
              <a:rPr lang="hu-HU" sz="5100" dirty="0"/>
              <a:t>. </a:t>
            </a:r>
            <a:r>
              <a:rPr lang="hu-HU" sz="5100" dirty="0" smtClean="0"/>
              <a:t>osztálytól</a:t>
            </a:r>
          </a:p>
          <a:p>
            <a:pPr lvl="1"/>
            <a:r>
              <a:rPr lang="hu-HU" sz="5100" dirty="0" smtClean="0"/>
              <a:t>választható</a:t>
            </a:r>
            <a:r>
              <a:rPr lang="hu-HU" sz="5100" dirty="0"/>
              <a:t>: német, spanyol (anyanyelvi tanár), francia, olasz</a:t>
            </a:r>
          </a:p>
          <a:p>
            <a:r>
              <a:rPr lang="hu-HU" sz="7200" dirty="0"/>
              <a:t>Kimeneti követelmény: </a:t>
            </a:r>
          </a:p>
          <a:p>
            <a:pPr lvl="1"/>
            <a:r>
              <a:rPr lang="hu-HU" sz="5100" dirty="0"/>
              <a:t>két választott tantárgyból angol nyelven tett </a:t>
            </a:r>
            <a:r>
              <a:rPr lang="hu-HU" sz="5100" dirty="0" smtClean="0"/>
              <a:t>közép- </a:t>
            </a:r>
            <a:r>
              <a:rPr lang="hu-HU" sz="5100" dirty="0"/>
              <a:t>vagy emelt szintű érettségi vizsga</a:t>
            </a:r>
          </a:p>
          <a:p>
            <a:pPr lvl="1"/>
            <a:r>
              <a:rPr lang="hu-HU" sz="5100" dirty="0"/>
              <a:t>angol nyelvből kötelező emelt szintű érettségi</a:t>
            </a:r>
          </a:p>
          <a:p>
            <a:r>
              <a:rPr lang="hu-HU" sz="7200" dirty="0"/>
              <a:t>Kimeneti eredmény:</a:t>
            </a:r>
          </a:p>
          <a:p>
            <a:pPr lvl="1"/>
            <a:r>
              <a:rPr lang="hu-HU" sz="5100" dirty="0"/>
              <a:t>kétnyelvű érettségi bizonyítvány + felsőfokú C1 nyelvi vizsga</a:t>
            </a:r>
          </a:p>
          <a:p>
            <a:pPr lvl="1"/>
            <a:r>
              <a:rPr lang="hu-HU" sz="5100" dirty="0"/>
              <a:t>a megszerzett nyelvtudás biztos alapot jelent bármilyen külföldi egyetemre</a:t>
            </a: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Magyar-angol kéttannyelvű osztály</a:t>
            </a:r>
            <a:br>
              <a:rPr lang="hu-HU" b="1" dirty="0"/>
            </a:b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3609120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</a:rPr>
              <a:t>Belső mérések</a:t>
            </a:r>
          </a:p>
          <a:p>
            <a:pPr lvl="1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9. </a:t>
            </a:r>
            <a:r>
              <a:rPr lang="hu-HU" sz="2800" dirty="0" err="1" smtClean="0">
                <a:solidFill>
                  <a:schemeClr val="accent2">
                    <a:lumMod val="50000"/>
                  </a:schemeClr>
                </a:solidFill>
              </a:rPr>
              <a:t>Kny</a:t>
            </a: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 	Cambridge </a:t>
            </a:r>
            <a:r>
              <a:rPr lang="hu-HU" sz="2800" dirty="0" err="1" smtClean="0">
                <a:solidFill>
                  <a:schemeClr val="accent2">
                    <a:lumMod val="50000"/>
                  </a:schemeClr>
                </a:solidFill>
              </a:rPr>
              <a:t>First</a:t>
            </a: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 5</a:t>
            </a:r>
            <a:r>
              <a:rPr lang="hu-HU" sz="2800" b="1" dirty="0" smtClean="0">
                <a:solidFill>
                  <a:schemeClr val="accent2">
                    <a:lumMod val="50000"/>
                  </a:schemeClr>
                </a:solidFill>
              </a:rPr>
              <a:t>5% </a:t>
            </a:r>
          </a:p>
          <a:p>
            <a:pPr lvl="1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9. a	Cambridge </a:t>
            </a:r>
            <a:r>
              <a:rPr lang="hu-HU" sz="2800" dirty="0" err="1" smtClean="0">
                <a:solidFill>
                  <a:schemeClr val="accent2">
                    <a:lumMod val="50000"/>
                  </a:schemeClr>
                </a:solidFill>
              </a:rPr>
              <a:t>First</a:t>
            </a: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 65% 	</a:t>
            </a:r>
          </a:p>
          <a:p>
            <a:pPr lvl="1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10. a 	Cambridge Advanced 55% </a:t>
            </a:r>
          </a:p>
          <a:p>
            <a:pPr lvl="1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11. a 	Cambridge Advanced 65%</a:t>
            </a:r>
            <a:endParaRPr lang="hu-H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Magyar-angol kéttannyelvű osztály</a:t>
            </a:r>
            <a:br>
              <a:rPr lang="hu-HU" b="1" dirty="0" smtClean="0"/>
            </a:b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580812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llám">
  <a:themeElements>
    <a:clrScheme name="Hullá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ullá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ullá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904</TotalTime>
  <Words>1650</Words>
  <Application>Microsoft Office PowerPoint</Application>
  <PresentationFormat>Diavetítés a képernyőre (4:3 oldalarány)</PresentationFormat>
  <Paragraphs>622</Paragraphs>
  <Slides>33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4" baseType="lpstr">
      <vt:lpstr>Hullám</vt:lpstr>
      <vt:lpstr>1. dia</vt:lpstr>
      <vt:lpstr>Iskolánkról</vt:lpstr>
      <vt:lpstr>Egy kis iskolatörténet</vt:lpstr>
      <vt:lpstr>Miért érdemes minket választani?</vt:lpstr>
      <vt:lpstr>A 2018/19-es tanévben indítandó osztályaink</vt:lpstr>
      <vt:lpstr> Magyar-angol kéttannyelvű képzés </vt:lpstr>
      <vt:lpstr>Magyar-angol kéttannyelvű képzés</vt:lpstr>
      <vt:lpstr>Magyar-angol kéttannyelvű osztály </vt:lpstr>
      <vt:lpstr>Magyar-angol kéttannyelvű osztály </vt:lpstr>
      <vt:lpstr>Tantárgyak a kéttannyelvű osztályokban </vt:lpstr>
      <vt:lpstr>Évfolyamugrás feltételei (9.kny kihagyása) </vt:lpstr>
      <vt:lpstr>Német-angol nyelvi előkészítős osztály</vt:lpstr>
      <vt:lpstr>Német-angol nyelvi előkészítős osztály</vt:lpstr>
      <vt:lpstr>Tantárgyak a nyelvi előkészítős képzésben</vt:lpstr>
      <vt:lpstr>Érettségi vizsgák eredményei</vt:lpstr>
      <vt:lpstr>16. dia</vt:lpstr>
      <vt:lpstr>Továbbtanulás a felsőoktatási intézményekben</vt:lpstr>
      <vt:lpstr>Iskolai élet</vt:lpstr>
      <vt:lpstr>Az angol nyelvterület kultúrköréhez tartozó programok</vt:lpstr>
      <vt:lpstr>Iskolai programjaink</vt:lpstr>
      <vt:lpstr>Nemzetközi projektjeink</vt:lpstr>
      <vt:lpstr>Közösségi szolgálat</vt:lpstr>
      <vt:lpstr>A felvételi eljárásról röviden</vt:lpstr>
      <vt:lpstr>A felvételi eljárás főbb időpontjai </vt:lpstr>
      <vt:lpstr>A felvételi eljárás főbb időpontjai: </vt:lpstr>
      <vt:lpstr>Pontszámítás iskolánkban</vt:lpstr>
      <vt:lpstr>Központi írásbeli felvételi vizsga </vt:lpstr>
      <vt:lpstr>Szóbeli magyar nyelv és irodalomból</vt:lpstr>
      <vt:lpstr>Szóbeli magyar nyelv és irodalomból</vt:lpstr>
      <vt:lpstr>Szóbeli vizsga matematikából</vt:lpstr>
      <vt:lpstr>Jelentkezések módosításának lehetősége </vt:lpstr>
      <vt:lpstr>Jelentkezés gimnáziumunkba</vt:lpstr>
      <vt:lpstr>Köszönjük a figyelmet! Találkozzunk szeptemberben!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Budapest II. Kerületi Szabó Lőrinc</dc:title>
  <dc:creator>T Zuggó Tünde</dc:creator>
  <cp:lastModifiedBy>info2-18</cp:lastModifiedBy>
  <cp:revision>93</cp:revision>
  <dcterms:created xsi:type="dcterms:W3CDTF">2017-11-18T15:14:12Z</dcterms:created>
  <dcterms:modified xsi:type="dcterms:W3CDTF">2017-11-23T08:25:25Z</dcterms:modified>
</cp:coreProperties>
</file>